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9A00"/>
    <a:srgbClr val="37FF2B"/>
    <a:srgbClr val="04FFE0"/>
    <a:srgbClr val="A94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723" autoAdjust="0"/>
  </p:normalViewPr>
  <p:slideViewPr>
    <p:cSldViewPr snapToGrid="0" snapToObjects="1">
      <p:cViewPr varScale="1">
        <p:scale>
          <a:sx n="97" d="100"/>
          <a:sy n="97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62A06-16FF-4A47-9529-0E58661F4BD7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EDD25-1A0E-684B-BCEB-153ABC30E5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1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EDD25-1A0E-684B-BCEB-153ABC30E5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6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aplaninitenternational.com" TargetMode="External"/><Relationship Id="rId3" Type="http://schemas.openxmlformats.org/officeDocument/2006/relationships/hyperlink" Target="http://www.worldsurfleuge.com" TargetMode="External"/><Relationship Id="rId7" Type="http://schemas.openxmlformats.org/officeDocument/2006/relationships/hyperlink" Target="http://www.Kidrex.com" TargetMode="External"/><Relationship Id="rId2" Type="http://schemas.openxmlformats.org/officeDocument/2006/relationships/hyperlink" Target="http://www.kidzworld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rf.htm" TargetMode="External"/><Relationship Id="rId11" Type="http://schemas.openxmlformats.org/officeDocument/2006/relationships/hyperlink" Target="http://www.worldbookonline.com" TargetMode="External"/><Relationship Id="rId5" Type="http://schemas.openxmlformats.org/officeDocument/2006/relationships/hyperlink" Target="http://www.Kidcyber.com" TargetMode="External"/><Relationship Id="rId10" Type="http://schemas.openxmlformats.org/officeDocument/2006/relationships/hyperlink" Target="http://www.stapmag.com" TargetMode="External"/><Relationship Id="rId4" Type="http://schemas.openxmlformats.org/officeDocument/2006/relationships/hyperlink" Target="http://www.sd71.bc.ca.com" TargetMode="External"/><Relationship Id="rId9" Type="http://schemas.openxmlformats.org/officeDocument/2006/relationships/hyperlink" Target="http://www.britanic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7000" dirty="0" smtClean="0">
                <a:solidFill>
                  <a:srgbClr val="A94AFF"/>
                </a:solidFill>
              </a:rPr>
              <a:t>Surfing</a:t>
            </a:r>
            <a:endParaRPr lang="en-US" sz="17000" dirty="0">
              <a:solidFill>
                <a:srgbClr val="A94A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A94AFF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301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1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8490"/>
            <a:ext cx="3563938" cy="1162050"/>
          </a:xfrm>
        </p:spPr>
        <p:txBody>
          <a:bodyPr/>
          <a:lstStyle/>
          <a:p>
            <a:r>
              <a:rPr lang="en-US" sz="6000" dirty="0" smtClean="0">
                <a:solidFill>
                  <a:srgbClr val="A94AFF"/>
                </a:solidFill>
                <a:latin typeface="Comic Sans MS"/>
                <a:cs typeface="Comic Sans MS"/>
              </a:rPr>
              <a:t>History</a:t>
            </a:r>
            <a:endParaRPr lang="en-US" sz="6000" dirty="0">
              <a:solidFill>
                <a:srgbClr val="A94AFF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1530540"/>
            <a:ext cx="3566160" cy="5057108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The Waikk club held the first inter national surf club</a:t>
            </a:r>
          </a:p>
          <a:p>
            <a:pPr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The first competition was held in 1968</a:t>
            </a:r>
          </a:p>
          <a:p>
            <a:pPr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Surfing was created for entertainment </a:t>
            </a:r>
          </a:p>
          <a:p>
            <a:pPr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In 1921 surfboards were created </a:t>
            </a:r>
          </a:p>
          <a:p>
            <a:pPr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Ancient (Before our </a:t>
            </a:r>
            <a:r>
              <a:rPr lang="en-US" sz="1500" dirty="0">
                <a:solidFill>
                  <a:srgbClr val="A94AFF"/>
                </a:solidFill>
                <a:latin typeface="Comic Sans MS"/>
                <a:cs typeface="Comic Sans MS"/>
              </a:rPr>
              <a:t>time) </a:t>
            </a: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Hawaiian’s surfed on wood boards </a:t>
            </a:r>
          </a:p>
          <a:p>
            <a:pPr>
              <a:buFont typeface="Wingdings" charset="2"/>
              <a:buChar char="v"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1530540"/>
            <a:ext cx="3563938" cy="5057108"/>
          </a:xfrm>
        </p:spPr>
        <p:txBody>
          <a:bodyPr>
            <a:norm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In Maui the waves get up to 70 feet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Surfing has been popular since the 1940’s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The first surfboards were made with wood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The longest single wave ride was 37 min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Hawaii, California, Australia, were the first places to surf 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The longest wave recorded was 1,738 feet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The longest surf ride (switching wave to wave) was 3 hours 55 minutes 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The first surfing competition was held in Corona Del Mar </a:t>
            </a:r>
            <a:endParaRPr lang="en-US" sz="1500" dirty="0">
              <a:solidFill>
                <a:srgbClr val="A94AFF"/>
              </a:solidFill>
              <a:latin typeface="Comic Sans MS"/>
              <a:cs typeface="Comic Sans MS"/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500" dirty="0" smtClean="0">
                <a:solidFill>
                  <a:srgbClr val="A94AFF"/>
                </a:solidFill>
                <a:latin typeface="Comic Sans MS"/>
                <a:cs typeface="Comic Sans MS"/>
              </a:rPr>
              <a:t> Surfing began before Columbus was born</a:t>
            </a:r>
          </a:p>
          <a:p>
            <a:pPr marL="285750" indent="-285750">
              <a:buFont typeface="Wingdings" charset="2"/>
              <a:buChar char="v"/>
            </a:pPr>
            <a:endParaRPr lang="en-US" sz="1500" dirty="0" smtClean="0">
              <a:solidFill>
                <a:srgbClr val="A94AFF"/>
              </a:solidFill>
              <a:latin typeface="Comic Sans MS"/>
              <a:cs typeface="Comic Sans MS"/>
            </a:endParaRPr>
          </a:p>
          <a:p>
            <a:pPr marL="285750" indent="-285750">
              <a:buFont typeface="Wingdings" charset="2"/>
              <a:buChar char="v"/>
            </a:pPr>
            <a:endParaRPr lang="en-US" sz="1500" dirty="0" smtClean="0">
              <a:solidFill>
                <a:srgbClr val="A94AFF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336" y="5198686"/>
            <a:ext cx="4123696" cy="165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2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halkduster"/>
                <a:cs typeface="Chalkduster"/>
              </a:rPr>
              <a:t>Rules </a:t>
            </a:r>
            <a:endParaRPr lang="en-US" dirty="0">
              <a:solidFill>
                <a:srgbClr val="FF0000"/>
              </a:solidFill>
              <a:latin typeface="Chalkduster"/>
              <a:cs typeface="Chalkduster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42383" y="-109324"/>
            <a:ext cx="4385152" cy="8373838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Chalkduster"/>
                <a:cs typeface="Chalkduster"/>
              </a:rPr>
              <a:t>Don</a:t>
            </a: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’</a:t>
            </a:r>
            <a:r>
              <a:rPr lang="fr-FR" dirty="0" err="1" smtClean="0">
                <a:solidFill>
                  <a:srgbClr val="FF0000"/>
                </a:solidFill>
                <a:latin typeface="Chalkduster"/>
                <a:cs typeface="Chalkduster"/>
              </a:rPr>
              <a:t>t</a:t>
            </a: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Chalkduster"/>
                <a:cs typeface="Chalkduster"/>
              </a:rPr>
              <a:t>snake</a:t>
            </a: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 people- do not catch a </a:t>
            </a:r>
            <a:r>
              <a:rPr lang="fr-FR" dirty="0" err="1" smtClean="0">
                <a:solidFill>
                  <a:srgbClr val="FF0000"/>
                </a:solidFill>
                <a:latin typeface="Chalkduster"/>
                <a:cs typeface="Chalkduster"/>
              </a:rPr>
              <a:t>wave</a:t>
            </a: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 once </a:t>
            </a:r>
            <a:r>
              <a:rPr lang="fr-FR" dirty="0" err="1" smtClean="0">
                <a:solidFill>
                  <a:srgbClr val="FF0000"/>
                </a:solidFill>
                <a:latin typeface="Chalkduster"/>
                <a:cs typeface="Chalkduster"/>
              </a:rPr>
              <a:t>another</a:t>
            </a: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 surfer has </a:t>
            </a:r>
            <a:r>
              <a:rPr lang="fr-FR" dirty="0" err="1" smtClean="0">
                <a:solidFill>
                  <a:srgbClr val="FF0000"/>
                </a:solidFill>
                <a:latin typeface="Chalkduster"/>
                <a:cs typeface="Chalkduster"/>
              </a:rPr>
              <a:t>claimed</a:t>
            </a: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Chalkduster"/>
                <a:cs typeface="Chalkduster"/>
              </a:rPr>
              <a:t>it</a:t>
            </a: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 </a:t>
            </a:r>
          </a:p>
          <a:p>
            <a:pPr>
              <a:buFont typeface="Wingdings" charset="2"/>
              <a:buChar char="v"/>
            </a:pP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Right of </a:t>
            </a:r>
            <a:r>
              <a:rPr lang="fr-FR" dirty="0" err="1" smtClean="0">
                <a:solidFill>
                  <a:srgbClr val="FF0000"/>
                </a:solidFill>
                <a:latin typeface="Chalkduster"/>
                <a:cs typeface="Chalkduster"/>
              </a:rPr>
              <a:t>way</a:t>
            </a: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 – the people that have the right of </a:t>
            </a:r>
            <a:r>
              <a:rPr lang="fr-FR" dirty="0" err="1" smtClean="0">
                <a:solidFill>
                  <a:srgbClr val="FF0000"/>
                </a:solidFill>
                <a:latin typeface="Chalkduster"/>
                <a:cs typeface="Chalkduster"/>
              </a:rPr>
              <a:t>way</a:t>
            </a: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 you can’t cut off</a:t>
            </a:r>
          </a:p>
          <a:p>
            <a:pPr>
              <a:buFont typeface="Wingdings" charset="2"/>
              <a:buChar char="v"/>
            </a:pPr>
            <a:r>
              <a:rPr lang="fr-FR" dirty="0" smtClean="0">
                <a:solidFill>
                  <a:srgbClr val="FF0000"/>
                </a:solidFill>
                <a:latin typeface="Chalkduster"/>
                <a:cs typeface="Chalkduster"/>
              </a:rPr>
              <a:t>Do not drop in during competition</a:t>
            </a:r>
          </a:p>
          <a:p>
            <a:pPr>
              <a:buFont typeface="Wingdings" charset="2"/>
              <a:buChar char="v"/>
            </a:pPr>
            <a:endParaRPr lang="en-US" dirty="0">
              <a:solidFill>
                <a:srgbClr val="FF0000"/>
              </a:solidFill>
              <a:latin typeface="Chalkduster"/>
              <a:cs typeface="Chalkduster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76" y="4384282"/>
            <a:ext cx="8244702" cy="20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1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80"/>
                </a:solidFill>
                <a:latin typeface="Marker Felt"/>
                <a:cs typeface="Marker Felt"/>
              </a:rPr>
              <a:t>Scoring </a:t>
            </a:r>
            <a:endParaRPr lang="en-US" dirty="0">
              <a:solidFill>
                <a:srgbClr val="800080"/>
              </a:solidFill>
              <a:latin typeface="Marker Felt"/>
              <a:cs typeface="Marker Felt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982552" y="-166102"/>
            <a:ext cx="5219507" cy="8564427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en-US" dirty="0" smtClean="0">
                <a:solidFill>
                  <a:srgbClr val="800080"/>
                </a:solidFill>
              </a:rPr>
              <a:t>Judging goes from 0.0 – 10.0 </a:t>
            </a:r>
          </a:p>
          <a:p>
            <a:pPr algn="just">
              <a:buFont typeface="Wingdings" charset="2"/>
              <a:buChar char="v"/>
            </a:pPr>
            <a:r>
              <a:rPr lang="en-US" dirty="0" smtClean="0">
                <a:solidFill>
                  <a:srgbClr val="800080"/>
                </a:solidFill>
              </a:rPr>
              <a:t>If no one catches a wave within the first 10 minutes of the heat the judge has the power to restart the heat</a:t>
            </a:r>
          </a:p>
          <a:p>
            <a:pPr algn="just">
              <a:buFont typeface="Wingdings" charset="2"/>
              <a:buChar char="v"/>
            </a:pPr>
            <a:r>
              <a:rPr lang="en-US" dirty="0" smtClean="0">
                <a:solidFill>
                  <a:srgbClr val="800080"/>
                </a:solidFill>
              </a:rPr>
              <a:t>When a surfer flips off the back of the wave it is a ariel </a:t>
            </a:r>
          </a:p>
          <a:p>
            <a:pPr algn="just">
              <a:buFont typeface="Wingdings" charset="2"/>
              <a:buChar char="v"/>
            </a:pPr>
            <a:r>
              <a:rPr lang="en-US" dirty="0" smtClean="0">
                <a:solidFill>
                  <a:srgbClr val="800080"/>
                </a:solidFill>
              </a:rPr>
              <a:t>Second place gets 1000 points and so on…</a:t>
            </a:r>
          </a:p>
          <a:p>
            <a:pPr algn="just">
              <a:buFont typeface="Wingdings" charset="2"/>
              <a:buChar char="v"/>
            </a:pPr>
            <a:r>
              <a:rPr lang="en-US" dirty="0" smtClean="0">
                <a:solidFill>
                  <a:srgbClr val="800080"/>
                </a:solidFill>
              </a:rPr>
              <a:t>The surfers get points based on performance</a:t>
            </a:r>
          </a:p>
          <a:p>
            <a:pPr algn="just">
              <a:buFont typeface="Wingdings" charset="2"/>
              <a:buChar char="v"/>
            </a:pPr>
            <a:r>
              <a:rPr lang="en-US" dirty="0" smtClean="0">
                <a:solidFill>
                  <a:srgbClr val="800080"/>
                </a:solidFill>
              </a:rPr>
              <a:t>Hanging 10 is when you stand on the front of the board and continue  riding the wave</a:t>
            </a:r>
          </a:p>
          <a:p>
            <a:pPr algn="just">
              <a:buFont typeface="Wingdings" charset="2"/>
              <a:buChar char="v"/>
            </a:pPr>
            <a:r>
              <a:rPr lang="en-US" dirty="0" err="1" smtClean="0">
                <a:solidFill>
                  <a:srgbClr val="800080"/>
                </a:solidFill>
              </a:rPr>
              <a:t>ariel</a:t>
            </a:r>
            <a:r>
              <a:rPr lang="en-US" dirty="0" smtClean="0">
                <a:solidFill>
                  <a:srgbClr val="800080"/>
                </a:solidFill>
              </a:rPr>
              <a:t> and </a:t>
            </a:r>
            <a:r>
              <a:rPr lang="en-US" dirty="0" smtClean="0">
                <a:solidFill>
                  <a:srgbClr val="800080"/>
                </a:solidFill>
              </a:rPr>
              <a:t>360 spins are a few tricks for scoring</a:t>
            </a:r>
          </a:p>
          <a:p>
            <a:pPr marL="0" indent="0" algn="just">
              <a:buNone/>
            </a:pPr>
            <a:endParaRPr lang="en-US" dirty="0">
              <a:solidFill>
                <a:srgbClr val="80008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158" y="0"/>
            <a:ext cx="3468841" cy="212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308" y="109847"/>
            <a:ext cx="3563938" cy="116022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Princetown LET"/>
                <a:cs typeface="Princetown LET"/>
              </a:rPr>
              <a:t>Famous athlete </a:t>
            </a:r>
            <a:endParaRPr lang="en-US" dirty="0">
              <a:solidFill>
                <a:schemeClr val="accent2">
                  <a:lumMod val="75000"/>
                  <a:lumOff val="25000"/>
                </a:schemeClr>
              </a:solidFill>
              <a:latin typeface="Princetown LET"/>
              <a:cs typeface="Princetown LE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1462055"/>
            <a:ext cx="3397347" cy="5065505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Kelly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Slater’s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career lasted 25 years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Kelly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Slater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has 5 consecutive records 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Carissa </a:t>
            </a:r>
            <a:r>
              <a:rPr lang="en-US" dirty="0">
                <a:solidFill>
                  <a:srgbClr val="AF0C0C"/>
                </a:solidFill>
                <a:latin typeface="Princetown LET"/>
                <a:cs typeface="Princetown LET"/>
              </a:rPr>
              <a:t>M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oore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is the top women surfer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Kelly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Slater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has won the most awards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Kelly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Sl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ater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competed in </a:t>
            </a:r>
            <a:r>
              <a:rPr lang="en-US" dirty="0">
                <a:solidFill>
                  <a:srgbClr val="AF0C0C"/>
                </a:solidFill>
                <a:latin typeface="Princetown LET"/>
                <a:cs typeface="Princetown LET"/>
              </a:rPr>
              <a:t>the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European championship 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 Kelly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Slater </a:t>
            </a:r>
            <a:r>
              <a:rPr lang="en-US" dirty="0" smtClean="0">
                <a:solidFill>
                  <a:srgbClr val="AF0C0C"/>
                </a:solidFill>
                <a:latin typeface="Princetown LET"/>
                <a:cs typeface="Princetown LET"/>
              </a:rPr>
              <a:t>started  surfing when he was 12  </a:t>
            </a: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11744" y="0"/>
            <a:ext cx="48322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4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8" y="350055"/>
            <a:ext cx="3563938" cy="76111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Penalties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4" r="24404"/>
          <a:stretch>
            <a:fillRect/>
          </a:stretch>
        </p:blipFill>
        <p:spPr>
          <a:xfrm>
            <a:off x="4186918" y="368490"/>
            <a:ext cx="4957082" cy="56274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947" y="1512106"/>
            <a:ext cx="3563938" cy="4483882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en-US" sz="3200" dirty="0" smtClean="0">
                <a:solidFill>
                  <a:srgbClr val="00B0F0"/>
                </a:solidFill>
                <a:latin typeface="Marker Felt"/>
                <a:cs typeface="Marker Felt"/>
              </a:rPr>
              <a:t>One penalty is a interference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3200" dirty="0" smtClean="0">
                <a:solidFill>
                  <a:srgbClr val="00B0F0"/>
                </a:solidFill>
                <a:latin typeface="Marker Felt"/>
                <a:cs typeface="Marker Felt"/>
              </a:rPr>
              <a:t>When a interference happens you only get the best wave in the heat</a:t>
            </a:r>
          </a:p>
          <a:p>
            <a:pPr marL="342900" indent="-342900">
              <a:buFont typeface="Wingdings" charset="2"/>
              <a:buChar char="v"/>
            </a:pPr>
            <a:endParaRPr lang="en-US" dirty="0" smtClean="0">
              <a:solidFill>
                <a:srgbClr val="00B0F0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85378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9A00"/>
                </a:solidFill>
              </a:rPr>
              <a:t>	</a:t>
            </a:r>
            <a:r>
              <a:rPr lang="en-US" dirty="0" smtClean="0">
                <a:solidFill>
                  <a:srgbClr val="FF9A00"/>
                </a:solidFill>
              </a:rPr>
              <a:t>		</a:t>
            </a:r>
            <a:r>
              <a:rPr lang="en-US" sz="7200" dirty="0" smtClean="0">
                <a:solidFill>
                  <a:srgbClr val="FF9A00"/>
                </a:solidFill>
              </a:rPr>
              <a:t>Fun</a:t>
            </a:r>
            <a:r>
              <a:rPr lang="en-US" dirty="0" smtClean="0">
                <a:solidFill>
                  <a:srgbClr val="FF9A00"/>
                </a:solidFill>
              </a:rPr>
              <a:t>	</a:t>
            </a:r>
            <a:r>
              <a:rPr lang="en-US" sz="7200" dirty="0" smtClean="0">
                <a:solidFill>
                  <a:srgbClr val="FF9A00"/>
                </a:solidFill>
              </a:rPr>
              <a:t>Facts</a:t>
            </a:r>
          </a:p>
          <a:p>
            <a:pPr marL="285750" indent="-285750" algn="ctr">
              <a:buFont typeface="Wingdings" charset="2"/>
              <a:buChar char="v"/>
            </a:pPr>
            <a:r>
              <a:rPr lang="en-US" sz="2400" dirty="0" smtClean="0">
                <a:solidFill>
                  <a:srgbClr val="FF9A00"/>
                </a:solidFill>
              </a:rPr>
              <a:t>Equipment – board and wet suit</a:t>
            </a:r>
          </a:p>
          <a:p>
            <a:pPr marL="285750" indent="-285750" algn="ctr">
              <a:buFont typeface="Wingdings" charset="2"/>
              <a:buChar char="v"/>
            </a:pPr>
            <a:r>
              <a:rPr lang="en-US" sz="2400" dirty="0" smtClean="0">
                <a:solidFill>
                  <a:srgbClr val="FF9A00"/>
                </a:solidFill>
              </a:rPr>
              <a:t>Short boarding takes a lot </a:t>
            </a:r>
            <a:r>
              <a:rPr lang="en-US" sz="2400" dirty="0">
                <a:solidFill>
                  <a:srgbClr val="FF9A00"/>
                </a:solidFill>
              </a:rPr>
              <a:t>of </a:t>
            </a:r>
            <a:r>
              <a:rPr lang="en-US" sz="2400" dirty="0" smtClean="0">
                <a:solidFill>
                  <a:srgbClr val="FF9A00"/>
                </a:solidFill>
              </a:rPr>
              <a:t>effort because you have to paddle harder </a:t>
            </a:r>
          </a:p>
          <a:p>
            <a:pPr marL="285750" indent="-285750" algn="ctr">
              <a:buFont typeface="Wingdings" charset="2"/>
              <a:buChar char="v"/>
            </a:pPr>
            <a:r>
              <a:rPr lang="en-US" sz="2400" dirty="0" smtClean="0">
                <a:solidFill>
                  <a:srgbClr val="FF9A00"/>
                </a:solidFill>
              </a:rPr>
              <a:t>Some cultures have a dress code for surfing</a:t>
            </a:r>
          </a:p>
          <a:p>
            <a:pPr marL="285750" indent="-285750" algn="ctr">
              <a:buFont typeface="Wingdings" charset="2"/>
              <a:buChar char="v"/>
            </a:pPr>
            <a:r>
              <a:rPr lang="en-US" sz="2400" dirty="0" smtClean="0">
                <a:solidFill>
                  <a:srgbClr val="FF9A00"/>
                </a:solidFill>
              </a:rPr>
              <a:t>A person that hangs around the beach and acts like a surfer is called </a:t>
            </a:r>
            <a:r>
              <a:rPr lang="en-US" sz="2400" dirty="0" smtClean="0">
                <a:solidFill>
                  <a:srgbClr val="FF9A00"/>
                </a:solidFill>
              </a:rPr>
              <a:t>a </a:t>
            </a:r>
            <a:r>
              <a:rPr lang="en-US" sz="2400" dirty="0" err="1" smtClean="0">
                <a:solidFill>
                  <a:srgbClr val="FF9A00"/>
                </a:solidFill>
              </a:rPr>
              <a:t>nodad</a:t>
            </a:r>
            <a:endParaRPr lang="en-US" sz="2400" dirty="0" smtClean="0">
              <a:solidFill>
                <a:srgbClr val="FF9A00"/>
              </a:solidFill>
            </a:endParaRPr>
          </a:p>
          <a:p>
            <a:pPr marL="285750" indent="-285750" algn="ctr">
              <a:buFont typeface="Wingdings" charset="2"/>
              <a:buChar char="v"/>
            </a:pPr>
            <a:r>
              <a:rPr lang="en-US" sz="2400" dirty="0" smtClean="0">
                <a:solidFill>
                  <a:srgbClr val="FF9A00"/>
                </a:solidFill>
              </a:rPr>
              <a:t>Wet suits are meant to keep you warm </a:t>
            </a:r>
          </a:p>
          <a:p>
            <a:pPr marL="285750" indent="-285750" algn="ctr">
              <a:buFont typeface="Wingdings" charset="2"/>
              <a:buChar char="v"/>
            </a:pPr>
            <a:r>
              <a:rPr lang="en-US" sz="2400" dirty="0" smtClean="0">
                <a:solidFill>
                  <a:srgbClr val="FF9A00"/>
                </a:solidFill>
              </a:rPr>
              <a:t> surfboards were made light and easy to carry</a:t>
            </a:r>
          </a:p>
          <a:p>
            <a:pPr marL="285750" indent="-285750" algn="ctr">
              <a:buFont typeface="Wingdings" charset="2"/>
              <a:buChar char="v"/>
            </a:pPr>
            <a:r>
              <a:rPr lang="en-US" sz="2400" smtClean="0">
                <a:solidFill>
                  <a:srgbClr val="FF9A00"/>
                </a:solidFill>
              </a:rPr>
              <a:t>Jet </a:t>
            </a:r>
            <a:r>
              <a:rPr lang="en-US" sz="2400" dirty="0" smtClean="0">
                <a:solidFill>
                  <a:srgbClr val="FF9A00"/>
                </a:solidFill>
              </a:rPr>
              <a:t>skis </a:t>
            </a:r>
            <a:r>
              <a:rPr lang="en-US" sz="2400" dirty="0" smtClean="0">
                <a:solidFill>
                  <a:srgbClr val="FF9A00"/>
                </a:solidFill>
              </a:rPr>
              <a:t>have helped </a:t>
            </a:r>
            <a:r>
              <a:rPr lang="en-US" sz="2400" dirty="0">
                <a:solidFill>
                  <a:srgbClr val="FF9A00"/>
                </a:solidFill>
              </a:rPr>
              <a:t>surfing </a:t>
            </a:r>
            <a:r>
              <a:rPr lang="en-US" sz="2400" dirty="0" smtClean="0">
                <a:solidFill>
                  <a:srgbClr val="FF9A00"/>
                </a:solidFill>
              </a:rPr>
              <a:t>significantly by helping surfers get to wave break </a:t>
            </a:r>
          </a:p>
          <a:p>
            <a:pPr marL="285750" indent="-285750" algn="ctr">
              <a:buFont typeface="Wingdings" charset="2"/>
              <a:buChar char="v"/>
            </a:pPr>
            <a:r>
              <a:rPr lang="en-US" sz="2400" dirty="0" smtClean="0">
                <a:solidFill>
                  <a:srgbClr val="FF9A00"/>
                </a:solidFill>
              </a:rPr>
              <a:t>It is consider a short board if it is under 7 feet</a:t>
            </a:r>
          </a:p>
          <a:p>
            <a:pPr marL="285750" indent="-285750" algn="ctr">
              <a:buFont typeface="Wingdings" charset="2"/>
              <a:buChar char="v"/>
            </a:pPr>
            <a:endParaRPr lang="en-US" sz="2400" dirty="0" smtClean="0">
              <a:solidFill>
                <a:srgbClr val="FF9A00"/>
              </a:solidFill>
            </a:endParaRPr>
          </a:p>
          <a:p>
            <a:pPr algn="ctr"/>
            <a:endParaRPr lang="en-US" sz="2800" dirty="0">
              <a:solidFill>
                <a:srgbClr val="FF9A00"/>
              </a:solidFill>
            </a:endParaRPr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536" y="5683045"/>
            <a:ext cx="4467075" cy="116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39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4" y="34876"/>
            <a:ext cx="3566160" cy="1162050"/>
          </a:xfrm>
        </p:spPr>
        <p:txBody>
          <a:bodyPr/>
          <a:lstStyle/>
          <a:p>
            <a:r>
              <a:rPr lang="en-US" dirty="0">
                <a:solidFill>
                  <a:srgbClr val="FF9A00"/>
                </a:solidFill>
                <a:latin typeface="Stencil"/>
                <a:cs typeface="Stencil"/>
              </a:rPr>
              <a:t>Fun facts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17544" y="1196926"/>
            <a:ext cx="3566160" cy="5139151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FF9A00"/>
                </a:solidFill>
                <a:latin typeface="Stencil"/>
                <a:cs typeface="Stencil"/>
              </a:rPr>
              <a:t>Short boarding and long boarding are types of surfing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FF9A00"/>
                </a:solidFill>
                <a:latin typeface="Stencil"/>
                <a:cs typeface="Stencil"/>
              </a:rPr>
              <a:t>( field ) ocean 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FF9A00"/>
                </a:solidFill>
                <a:latin typeface="Stencil"/>
                <a:cs typeface="Stencil"/>
              </a:rPr>
              <a:t>A tube/barrel is a tunnel that travel's behind you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FF9A00"/>
                </a:solidFill>
                <a:latin typeface="Stencil"/>
                <a:cs typeface="Stencil"/>
              </a:rPr>
              <a:t>1,2,and 3 finned boards are called skegs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FF9A00"/>
                </a:solidFill>
                <a:latin typeface="Stencil"/>
                <a:cs typeface="Stencil"/>
              </a:rPr>
              <a:t>A wipe out is when you fall off your board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FF9A00"/>
                </a:solidFill>
                <a:latin typeface="Stencil"/>
                <a:cs typeface="Stencil"/>
              </a:rPr>
              <a:t>Duck diving is when you dive under the wave on your board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>
                <a:solidFill>
                  <a:srgbClr val="FF9A00"/>
                </a:solidFill>
                <a:latin typeface="Stencil"/>
                <a:cs typeface="Stencil"/>
              </a:rPr>
              <a:t>Surfing can be dangerous from drowning and being hurt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49" y="306585"/>
            <a:ext cx="4370306" cy="58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2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10" y="285136"/>
            <a:ext cx="461546" cy="6336889"/>
          </a:xfrm>
        </p:spPr>
        <p:txBody>
          <a:bodyPr vert="wordArtVert"/>
          <a:lstStyle/>
          <a:p>
            <a:r>
              <a:rPr lang="en-US" dirty="0" smtClean="0">
                <a:solidFill>
                  <a:srgbClr val="3366FF"/>
                </a:solidFill>
              </a:rPr>
              <a:t>Credits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122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3366FF"/>
                </a:solidFill>
                <a:hlinkClick r:id="rId2"/>
              </a:rPr>
              <a:t>www.kidzworld.com</a:t>
            </a:r>
            <a:endParaRPr lang="en-US" sz="3200" b="1" dirty="0" smtClean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3366FF"/>
                </a:solidFill>
                <a:hlinkClick r:id="rId3"/>
              </a:rPr>
              <a:t>www.worldsurfleuge.com</a:t>
            </a:r>
            <a:endParaRPr lang="en-US" sz="3200" b="1" dirty="0" smtClean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3366FF"/>
                </a:solidFill>
                <a:hlinkClick r:id="rId4"/>
              </a:rPr>
              <a:t>www.sd71.bc.ca.com</a:t>
            </a:r>
            <a:endParaRPr lang="en-US" sz="3200" b="1" dirty="0" smtClean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3366FF"/>
                </a:solidFill>
                <a:hlinkClick r:id="rId5"/>
              </a:rPr>
              <a:t>www.Kidcyber.com</a:t>
            </a:r>
            <a:endParaRPr lang="en-US" sz="3200" b="1" dirty="0" smtClean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3366FF"/>
                </a:solidFill>
                <a:hlinkClick r:id="rId6"/>
              </a:rPr>
              <a:t>www.surf.htm</a:t>
            </a:r>
            <a:r>
              <a:rPr lang="en-US" sz="3200" b="1" dirty="0" smtClean="0">
                <a:solidFill>
                  <a:srgbClr val="3366FF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3366FF"/>
                </a:solidFill>
                <a:hlinkClick r:id="rId7"/>
              </a:rPr>
              <a:t>www.Kidrex.com</a:t>
            </a:r>
            <a:endParaRPr lang="en-US" sz="3200" b="1" dirty="0" smtClean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3366FF"/>
                </a:solidFill>
                <a:hlinkClick r:id="rId8"/>
              </a:rPr>
              <a:t>www.kaplaninitenternational.com</a:t>
            </a:r>
            <a:r>
              <a:rPr lang="en-US" sz="3200" b="1" dirty="0" smtClean="0">
                <a:solidFill>
                  <a:srgbClr val="3366FF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3366FF"/>
                </a:solidFill>
              </a:rPr>
              <a:t> </a:t>
            </a:r>
            <a:r>
              <a:rPr lang="en-US" sz="3200" b="1" dirty="0" smtClean="0">
                <a:solidFill>
                  <a:srgbClr val="3366FF"/>
                </a:solidFill>
                <a:hlinkClick r:id="rId9"/>
              </a:rPr>
              <a:t>www.britanica.com</a:t>
            </a:r>
            <a:endParaRPr lang="en-US" sz="3200" b="1" dirty="0" smtClean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3366FF"/>
                </a:solidFill>
                <a:hlinkClick r:id="rId10"/>
              </a:rPr>
              <a:t>www.stapmag.com</a:t>
            </a:r>
            <a:endParaRPr lang="en-US" sz="3200" b="1" dirty="0" smtClean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3366FF"/>
                </a:solidFill>
                <a:hlinkClick r:id="rId11"/>
              </a:rPr>
              <a:t>www.worldbookonline.com</a:t>
            </a:r>
            <a:r>
              <a:rPr lang="en-US" sz="3200" b="1" dirty="0" smtClean="0">
                <a:solidFill>
                  <a:srgbClr val="3366FF"/>
                </a:solidFill>
              </a:rPr>
              <a:t> </a:t>
            </a:r>
          </a:p>
          <a:p>
            <a:endParaRPr lang="en-US" sz="3600" b="1" dirty="0" smtClean="0">
              <a:solidFill>
                <a:srgbClr val="3366FF"/>
              </a:solidFill>
            </a:endParaRPr>
          </a:p>
          <a:p>
            <a:endParaRPr lang="en-US" sz="3600" b="1" dirty="0" smtClean="0">
              <a:solidFill>
                <a:srgbClr val="3366FF"/>
              </a:solidFill>
            </a:endParaRPr>
          </a:p>
          <a:p>
            <a:endParaRPr lang="en-US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4313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360</TotalTime>
  <Words>386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Calibri</vt:lpstr>
      <vt:lpstr>Chalkduster</vt:lpstr>
      <vt:lpstr>Comic Sans MS</vt:lpstr>
      <vt:lpstr>Goudy Old Style</vt:lpstr>
      <vt:lpstr>Impact</vt:lpstr>
      <vt:lpstr>Marker Felt</vt:lpstr>
      <vt:lpstr>Princetown LET</vt:lpstr>
      <vt:lpstr>Rockwell</vt:lpstr>
      <vt:lpstr>Stencil</vt:lpstr>
      <vt:lpstr>Wingdings</vt:lpstr>
      <vt:lpstr>Inkwell</vt:lpstr>
      <vt:lpstr>Surfing</vt:lpstr>
      <vt:lpstr>History</vt:lpstr>
      <vt:lpstr>Rules </vt:lpstr>
      <vt:lpstr>Scoring </vt:lpstr>
      <vt:lpstr>Famous athlete </vt:lpstr>
      <vt:lpstr>Penalties </vt:lpstr>
      <vt:lpstr>PowerPoint Presentation</vt:lpstr>
      <vt:lpstr>Fun facts continued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Surfing</dc:title>
  <dc:creator>Gabriel Spire</dc:creator>
  <cp:lastModifiedBy>Jessica Thompson-Anderson</cp:lastModifiedBy>
  <cp:revision>26</cp:revision>
  <dcterms:created xsi:type="dcterms:W3CDTF">2016-01-14T01:21:33Z</dcterms:created>
  <dcterms:modified xsi:type="dcterms:W3CDTF">2016-01-28T19:46:20Z</dcterms:modified>
</cp:coreProperties>
</file>