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800"/>
    <a:srgbClr val="B9FC00"/>
    <a:srgbClr val="E27C00"/>
    <a:srgbClr val="9866FF"/>
    <a:srgbClr val="00F8FE"/>
    <a:srgbClr val="CAD1BC"/>
    <a:srgbClr val="F20710"/>
    <a:srgbClr val="F2F238"/>
    <a:srgbClr val="C7F2FF"/>
    <a:srgbClr val="FF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usa.org" TargetMode="External"/><Relationship Id="rId4" Type="http://schemas.openxmlformats.org/officeDocument/2006/relationships/hyperlink" Target="http://www.topendsports.com" TargetMode="External"/><Relationship Id="rId5" Type="http://schemas.openxmlformats.org/officeDocument/2006/relationships/hyperlink" Target="http://www.stichylizard.com" TargetMode="External"/><Relationship Id="rId6" Type="http://schemas.openxmlformats.org/officeDocument/2006/relationships/hyperlink" Target="http://www.funtrivia.com" TargetMode="External"/><Relationship Id="rId7" Type="http://schemas.openxmlformats.org/officeDocument/2006/relationships/hyperlink" Target="http://www.worldbookhotline.com" TargetMode="External"/><Relationship Id="rId8" Type="http://schemas.openxmlformats.org/officeDocument/2006/relationships/hyperlink" Target="http://www.10-facts-about-curling.com" TargetMode="External"/><Relationship Id="rId9" Type="http://schemas.openxmlformats.org/officeDocument/2006/relationships/hyperlink" Target="http://www.curlingschool.com" TargetMode="External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factmonster.com/sport/wi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327122"/>
            <a:ext cx="8228013" cy="1927225"/>
          </a:xfrm>
        </p:spPr>
        <p:txBody>
          <a:bodyPr/>
          <a:lstStyle/>
          <a:p>
            <a:r>
              <a:rPr lang="en-US" dirty="0" smtClean="0">
                <a:latin typeface="Bauhaus 93"/>
                <a:cs typeface="Bauhaus 93"/>
              </a:rPr>
              <a:t>CURLING</a:t>
            </a:r>
            <a:endParaRPr lang="en-US" dirty="0">
              <a:latin typeface="Bauhaus 93"/>
              <a:cs typeface="Bauhaus 9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232" y="3254347"/>
            <a:ext cx="7211306" cy="2308665"/>
          </a:xfrm>
        </p:spPr>
        <p:txBody>
          <a:bodyPr/>
          <a:lstStyle/>
          <a:p>
            <a:r>
              <a:rPr lang="en-US" dirty="0" smtClean="0">
                <a:latin typeface="Bauhaus 93"/>
                <a:cs typeface="Bauhaus 93"/>
              </a:rPr>
              <a:t>Let me introduce you to the world of curling . </a:t>
            </a:r>
            <a:r>
              <a:rPr lang="en-US" dirty="0" smtClean="0">
                <a:latin typeface="Bauhaus 93"/>
                <a:cs typeface="Bauhaus 93"/>
              </a:rPr>
              <a:t>I’m </a:t>
            </a:r>
            <a:r>
              <a:rPr lang="en-US" smtClean="0">
                <a:latin typeface="Bauhaus 93"/>
                <a:cs typeface="Bauhaus 93"/>
              </a:rPr>
              <a:t>going to start </a:t>
            </a:r>
            <a:r>
              <a:rPr lang="en-US" dirty="0" smtClean="0">
                <a:latin typeface="Bauhaus 93"/>
                <a:cs typeface="Bauhaus 93"/>
              </a:rPr>
              <a:t>with history.</a:t>
            </a:r>
            <a:endParaRPr lang="en-US" dirty="0">
              <a:latin typeface="Bauhaus 93"/>
              <a:cs typeface="Bauhaus 93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99" y="0"/>
            <a:ext cx="4605708" cy="40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77" y="1330333"/>
            <a:ext cx="7716837" cy="1447800"/>
          </a:xfrm>
        </p:spPr>
        <p:txBody>
          <a:bodyPr/>
          <a:lstStyle/>
          <a:p>
            <a:r>
              <a:rPr lang="en-US" dirty="0" smtClean="0">
                <a:latin typeface="Bauhaus 93"/>
                <a:cs typeface="Bauhaus 93"/>
              </a:rPr>
              <a:t>HISTORY</a:t>
            </a:r>
            <a:endParaRPr lang="en-US" dirty="0">
              <a:latin typeface="Bauhaus 93"/>
              <a:cs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76" y="4020193"/>
            <a:ext cx="7227405" cy="2837807"/>
          </a:xfrm>
          <a:solidFill>
            <a:srgbClr val="FF3129"/>
          </a:solidFill>
          <a:ln>
            <a:solidFill>
              <a:srgbClr val="8D0AEA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38A800"/>
                </a:solidFill>
                <a:latin typeface="Herculanum"/>
                <a:cs typeface="Herculanum"/>
              </a:rPr>
              <a:t>The scots were the first people to play curling in 1541.</a:t>
            </a:r>
          </a:p>
          <a:p>
            <a:r>
              <a:rPr lang="en-US" dirty="0" smtClean="0">
                <a:solidFill>
                  <a:srgbClr val="38A800"/>
                </a:solidFill>
                <a:latin typeface="Herculanum"/>
                <a:cs typeface="Herculanum"/>
              </a:rPr>
              <a:t>The </a:t>
            </a:r>
            <a:r>
              <a:rPr lang="en-US" dirty="0">
                <a:solidFill>
                  <a:srgbClr val="38A800"/>
                </a:solidFill>
                <a:latin typeface="Herculanum"/>
                <a:cs typeface="Herculanum"/>
              </a:rPr>
              <a:t>oldest curling stone was made in 1511</a:t>
            </a:r>
            <a:r>
              <a:rPr lang="en-US" dirty="0" smtClean="0">
                <a:solidFill>
                  <a:srgbClr val="38A800"/>
                </a:solidFill>
                <a:latin typeface="Herculanum"/>
                <a:cs typeface="Herculanum"/>
              </a:rPr>
              <a:t>.</a:t>
            </a:r>
          </a:p>
          <a:p>
            <a:r>
              <a:rPr lang="en-US" dirty="0" smtClean="0">
                <a:solidFill>
                  <a:srgbClr val="38A800"/>
                </a:solidFill>
                <a:latin typeface="Herculanum"/>
                <a:cs typeface="Herculanum"/>
              </a:rPr>
              <a:t>Curling first became an Olympic sport in 1924.</a:t>
            </a:r>
          </a:p>
          <a:p>
            <a:r>
              <a:rPr lang="en-US" dirty="0" smtClean="0">
                <a:solidFill>
                  <a:srgbClr val="38A800"/>
                </a:solidFill>
                <a:latin typeface="Herculanum"/>
                <a:cs typeface="Herculanum"/>
              </a:rPr>
              <a:t>The first curling championship was held in 1985</a:t>
            </a:r>
          </a:p>
          <a:p>
            <a:r>
              <a:rPr lang="en-US" dirty="0" smtClean="0">
                <a:solidFill>
                  <a:srgbClr val="38A800"/>
                </a:solidFill>
                <a:latin typeface="Herculanum"/>
                <a:cs typeface="Herculanum"/>
              </a:rPr>
              <a:t>America found out about curling by British troops.</a:t>
            </a:r>
            <a:endParaRPr lang="en-US" dirty="0" smtClean="0">
              <a:solidFill>
                <a:srgbClr val="38A800"/>
              </a:solidFill>
              <a:latin typeface="Herculanum"/>
              <a:cs typeface="Herculan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916" y="43746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30" y="1009367"/>
            <a:ext cx="3834291" cy="28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96E03"/>
                </a:solidFill>
                <a:latin typeface="Herculanum"/>
                <a:cs typeface="Herculanum"/>
              </a:rPr>
              <a:t>POSITIONS/JOBS</a:t>
            </a:r>
            <a:endParaRPr lang="en-US" dirty="0">
              <a:solidFill>
                <a:srgbClr val="E96E03"/>
              </a:solidFill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86220"/>
            <a:ext cx="4965805" cy="4171780"/>
          </a:xfrm>
        </p:spPr>
        <p:txBody>
          <a:bodyPr>
            <a:normAutofit fontScale="8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5E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rculanum"/>
                <a:cs typeface="Herculanum"/>
              </a:rPr>
              <a:t> </a:t>
            </a:r>
            <a:r>
              <a:rPr lang="en-US" sz="2600" b="1" dirty="0" smtClean="0">
                <a:ln w="11430"/>
                <a:solidFill>
                  <a:srgbClr val="F5E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rculanum"/>
                <a:cs typeface="Herculanum"/>
              </a:rPr>
              <a:t>the Team members are called the lead, the skip, the first, and the second.</a:t>
            </a:r>
          </a:p>
          <a:p>
            <a:r>
              <a:rPr lang="en-US" sz="2600" b="1" dirty="0" smtClean="0">
                <a:ln w="11430"/>
                <a:solidFill>
                  <a:srgbClr val="F5E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rculanum"/>
                <a:cs typeface="Herculanum"/>
              </a:rPr>
              <a:t>The first and the second are the broom holders.</a:t>
            </a:r>
          </a:p>
          <a:p>
            <a:r>
              <a:rPr lang="en-US" sz="2600" b="1" dirty="0" smtClean="0">
                <a:ln w="11430"/>
                <a:solidFill>
                  <a:srgbClr val="F5E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rculanum"/>
                <a:cs typeface="Herculanum"/>
              </a:rPr>
              <a:t>The skip is the </a:t>
            </a:r>
            <a:r>
              <a:rPr lang="en-US" sz="2600" b="1" dirty="0" err="1" smtClean="0">
                <a:ln w="11430"/>
                <a:solidFill>
                  <a:srgbClr val="F5E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rculanum"/>
                <a:cs typeface="Herculanum"/>
              </a:rPr>
              <a:t>captian</a:t>
            </a:r>
            <a:r>
              <a:rPr lang="en-US" sz="2600" b="1" dirty="0">
                <a:ln w="11430"/>
                <a:solidFill>
                  <a:srgbClr val="F5E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rculanum"/>
                <a:cs typeface="Herculanum"/>
              </a:rPr>
              <a:t> </a:t>
            </a:r>
            <a:r>
              <a:rPr lang="en-US" sz="2600" b="1" dirty="0" smtClean="0">
                <a:ln w="11430"/>
                <a:solidFill>
                  <a:srgbClr val="F5E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rculanum"/>
                <a:cs typeface="Herculanum"/>
              </a:rPr>
              <a:t>of the team.</a:t>
            </a:r>
          </a:p>
          <a:p>
            <a:r>
              <a:rPr lang="en-US" sz="2600" b="1" dirty="0" smtClean="0">
                <a:ln w="11430"/>
                <a:solidFill>
                  <a:srgbClr val="F5E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rculanum"/>
                <a:cs typeface="Herculanum"/>
              </a:rPr>
              <a:t>The vice skip is the same as the normal skip.</a:t>
            </a:r>
          </a:p>
          <a:p>
            <a:r>
              <a:rPr lang="en-US" sz="2600" b="1" dirty="0" smtClean="0">
                <a:ln w="11430"/>
                <a:solidFill>
                  <a:srgbClr val="F5E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rculanum"/>
                <a:cs typeface="Herculanum"/>
              </a:rPr>
              <a:t>The lead helps guide the skip were to throw the stone.</a:t>
            </a:r>
            <a:endParaRPr lang="en-US" sz="2600" b="1" dirty="0">
              <a:ln w="11430"/>
              <a:solidFill>
                <a:srgbClr val="F5E5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rculanum"/>
              <a:cs typeface="Herculanum"/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24" y="3060662"/>
            <a:ext cx="4379676" cy="37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rincetown LET"/>
                <a:cs typeface="Princetown LET"/>
              </a:rPr>
              <a:t>Famous Athlete</a:t>
            </a:r>
            <a:endParaRPr lang="en-US" dirty="0">
              <a:latin typeface="Princetown LET"/>
              <a:cs typeface="Princetown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atin typeface="Trebuchet MS"/>
                <a:cs typeface="Trebuchet MS"/>
              </a:rPr>
              <a:t>His name is Brian Anderson.</a:t>
            </a:r>
          </a:p>
          <a:p>
            <a:r>
              <a:rPr lang="en-US" i="1" dirty="0" smtClean="0">
                <a:latin typeface="Trebuchet MS"/>
                <a:cs typeface="Trebuchet MS"/>
              </a:rPr>
              <a:t>He was born May 1</a:t>
            </a:r>
            <a:r>
              <a:rPr lang="en-US" i="1" baseline="30000" dirty="0" smtClean="0">
                <a:latin typeface="Trebuchet MS"/>
                <a:cs typeface="Trebuchet MS"/>
              </a:rPr>
              <a:t>st</a:t>
            </a:r>
            <a:r>
              <a:rPr lang="en-US" i="1" dirty="0">
                <a:latin typeface="Trebuchet MS"/>
                <a:cs typeface="Trebuchet MS"/>
              </a:rPr>
              <a:t> </a:t>
            </a:r>
            <a:r>
              <a:rPr lang="en-US" i="1" dirty="0" smtClean="0">
                <a:latin typeface="Trebuchet MS"/>
                <a:cs typeface="Trebuchet MS"/>
              </a:rPr>
              <a:t>1975.</a:t>
            </a:r>
            <a:endParaRPr lang="en-US" i="1" dirty="0">
              <a:latin typeface="Trebuchet MS"/>
              <a:cs typeface="Trebuchet MS"/>
            </a:endParaRPr>
          </a:p>
          <a:p>
            <a:r>
              <a:rPr lang="en-US" i="1" dirty="0" smtClean="0">
                <a:latin typeface="Trebuchet MS"/>
                <a:cs typeface="Trebuchet MS"/>
              </a:rPr>
              <a:t>His position on the team is the lead.</a:t>
            </a:r>
          </a:p>
          <a:p>
            <a:r>
              <a:rPr lang="en-US" i="1" dirty="0" smtClean="0">
                <a:latin typeface="Trebuchet MS"/>
                <a:cs typeface="Trebuchet MS"/>
              </a:rPr>
              <a:t>He started curling in 2005</a:t>
            </a:r>
          </a:p>
          <a:p>
            <a:r>
              <a:rPr lang="en-US" i="1" dirty="0" smtClean="0">
                <a:latin typeface="Trebuchet MS"/>
                <a:cs typeface="Trebuchet MS"/>
              </a:rPr>
              <a:t>He played in the Men’s Club and was the champion in 2009 and 2010.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67" y="755384"/>
            <a:ext cx="2811333" cy="41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873125"/>
            <a:ext cx="3635375" cy="539749"/>
          </a:xfrm>
        </p:spPr>
        <p:txBody>
          <a:bodyPr/>
          <a:lstStyle/>
          <a:p>
            <a:r>
              <a:rPr lang="en-US" dirty="0" smtClean="0">
                <a:latin typeface="Baoli SC Regular"/>
                <a:ea typeface="新細明體"/>
                <a:cs typeface="Baoli SC Regular"/>
              </a:rPr>
              <a:t>SCORING</a:t>
            </a:r>
            <a:endParaRPr lang="en-US" dirty="0">
              <a:latin typeface="Baoli SC Regular"/>
              <a:ea typeface="新細明體"/>
              <a:cs typeface="Baoli SC Regular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rgbClr val="E29F1D"/>
          </a:solidFill>
          <a:ln>
            <a:solidFill>
              <a:srgbClr val="4FFF00"/>
            </a:solidFill>
          </a:ln>
        </p:spPr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Baoli SC Regular"/>
                <a:cs typeface="Baoli SC Regular"/>
              </a:rPr>
              <a:t>The team with the most stones closest to the center get the points.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Baoli SC Regular"/>
                <a:cs typeface="Baoli SC Regular"/>
              </a:rPr>
              <a:t>The </a:t>
            </a:r>
            <a:r>
              <a:rPr lang="en-US" dirty="0" err="1" smtClean="0">
                <a:latin typeface="Baoli SC Regular"/>
                <a:cs typeface="Baoli SC Regular"/>
              </a:rPr>
              <a:t>bullseye</a:t>
            </a:r>
            <a:r>
              <a:rPr lang="en-US" dirty="0">
                <a:latin typeface="Baoli SC Regular"/>
                <a:cs typeface="Baoli SC Regular"/>
              </a:rPr>
              <a:t> </a:t>
            </a:r>
            <a:r>
              <a:rPr lang="en-US" dirty="0" smtClean="0">
                <a:latin typeface="Baoli SC Regular"/>
                <a:cs typeface="Baoli SC Regular"/>
              </a:rPr>
              <a:t>is what gives the team points when their stone lands on it.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Baoli SC Regular"/>
                <a:cs typeface="Baoli SC Regular"/>
              </a:rPr>
              <a:t>Every stone closer to the center is worth one point.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" y="1662069"/>
            <a:ext cx="4199422" cy="37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EA700"/>
                </a:solidFill>
                <a:latin typeface="Cracked"/>
                <a:cs typeface="Cracked"/>
              </a:rPr>
              <a:t>RULES/EQUIPTMENT</a:t>
            </a:r>
            <a:endParaRPr lang="en-US" dirty="0">
              <a:solidFill>
                <a:srgbClr val="CEA700"/>
              </a:solidFill>
              <a:latin typeface="Cracked"/>
              <a:cs typeface="Crack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50842" y="2622726"/>
            <a:ext cx="6882497" cy="4111532"/>
          </a:xfrm>
        </p:spPr>
        <p:txBody>
          <a:bodyPr>
            <a:normAutofit fontScale="77500" lnSpcReduction="20000"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600" dirty="0" smtClean="0">
                <a:solidFill>
                  <a:srgbClr val="CEA700"/>
                </a:solidFill>
                <a:latin typeface="Cracked"/>
                <a:cs typeface="Cracked"/>
              </a:rPr>
              <a:t>Each team has ten shots.</a:t>
            </a:r>
          </a:p>
          <a:p>
            <a:pPr marL="571500" indent="-571500" algn="l">
              <a:buFont typeface="Wingdings" charset="2"/>
              <a:buChar char="Ø"/>
            </a:pPr>
            <a:r>
              <a:rPr lang="en-US" sz="3600" dirty="0" smtClean="0">
                <a:solidFill>
                  <a:srgbClr val="CEA700"/>
                </a:solidFill>
                <a:latin typeface="Cracked"/>
                <a:cs typeface="Cracked"/>
              </a:rPr>
              <a:t>The rink is 42.07 meters long.</a:t>
            </a:r>
          </a:p>
          <a:p>
            <a:pPr marL="571500" indent="-571500">
              <a:buFont typeface="Wingdings" charset="2"/>
              <a:buChar char="Ø"/>
            </a:pPr>
            <a:r>
              <a:rPr lang="en-US" sz="3600" dirty="0" smtClean="0">
                <a:solidFill>
                  <a:srgbClr val="CEA700"/>
                </a:solidFill>
                <a:latin typeface="Cracked"/>
                <a:cs typeface="Cracked"/>
              </a:rPr>
              <a:t>Each team member has two shots.</a:t>
            </a:r>
          </a:p>
          <a:p>
            <a:pPr marL="571500" indent="-571500">
              <a:buFont typeface="Wingdings" charset="2"/>
              <a:buChar char="Ø"/>
            </a:pPr>
            <a:r>
              <a:rPr lang="en-US" sz="3600" dirty="0" smtClean="0">
                <a:solidFill>
                  <a:srgbClr val="CEA700"/>
                </a:solidFill>
                <a:latin typeface="Cracked"/>
                <a:cs typeface="Cracked"/>
              </a:rPr>
              <a:t>The players have special shoes to grip the ice.</a:t>
            </a:r>
          </a:p>
          <a:p>
            <a:pPr marL="571500" indent="-571500">
              <a:buFont typeface="Wingdings" charset="2"/>
              <a:buChar char="Ø"/>
            </a:pPr>
            <a:r>
              <a:rPr lang="en-US" sz="3600" dirty="0" smtClean="0">
                <a:solidFill>
                  <a:srgbClr val="CEA700"/>
                </a:solidFill>
                <a:latin typeface="Cracked"/>
                <a:cs typeface="Cracked"/>
              </a:rPr>
              <a:t>There is two different kinds of brooms a push broom and a </a:t>
            </a:r>
            <a:r>
              <a:rPr lang="en-US" sz="3600" dirty="0">
                <a:solidFill>
                  <a:srgbClr val="CEA700"/>
                </a:solidFill>
                <a:latin typeface="Cracked"/>
                <a:cs typeface="Cracked"/>
              </a:rPr>
              <a:t>C</a:t>
            </a:r>
            <a:r>
              <a:rPr lang="en-US" sz="3600" dirty="0" smtClean="0">
                <a:solidFill>
                  <a:srgbClr val="CEA700"/>
                </a:solidFill>
                <a:latin typeface="Cracked"/>
                <a:cs typeface="Cracked"/>
              </a:rPr>
              <a:t>anadian broom.</a:t>
            </a:r>
          </a:p>
          <a:p>
            <a:pPr marL="571500" indent="-571500">
              <a:buFont typeface="Wingdings" charset="2"/>
              <a:buChar char="Ø"/>
            </a:pPr>
            <a:r>
              <a:rPr lang="en-US" sz="3600" dirty="0" smtClean="0">
                <a:solidFill>
                  <a:srgbClr val="CEA700"/>
                </a:solidFill>
                <a:latin typeface="Cracked"/>
                <a:cs typeface="Cracked"/>
              </a:rPr>
              <a:t>The stone is made of dense granite.</a:t>
            </a:r>
          </a:p>
          <a:p>
            <a:pPr marL="571500" indent="-571500" algn="l">
              <a:buFont typeface="Wingdings" charset="2"/>
              <a:buChar char="Ø"/>
            </a:pPr>
            <a:endParaRPr lang="en-US" sz="3600" dirty="0" smtClean="0">
              <a:solidFill>
                <a:srgbClr val="CEA700"/>
              </a:solidFill>
              <a:latin typeface="Cracked"/>
              <a:cs typeface="Cracked"/>
            </a:endParaRPr>
          </a:p>
          <a:p>
            <a:pPr marL="571500" indent="-571500" algn="l">
              <a:buFont typeface="Wingdings" charset="2"/>
              <a:buChar char="Ø"/>
            </a:pPr>
            <a:endParaRPr lang="en-US" sz="3600" dirty="0" smtClean="0">
              <a:solidFill>
                <a:srgbClr val="CEA700"/>
              </a:solidFill>
              <a:latin typeface="Cracked"/>
              <a:cs typeface="Cracked"/>
            </a:endParaRPr>
          </a:p>
          <a:p>
            <a:pPr marL="571500" indent="-571500" algn="l">
              <a:buFont typeface="Wingdings" charset="2"/>
              <a:buChar char="Ø"/>
            </a:pPr>
            <a:endParaRPr lang="en-US" sz="3600" dirty="0">
              <a:solidFill>
                <a:srgbClr val="44CE24"/>
              </a:solidFill>
              <a:latin typeface="Cracked"/>
              <a:cs typeface="Cracked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1" y="4945051"/>
            <a:ext cx="45719" cy="1912949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10" y="1517140"/>
            <a:ext cx="4434190" cy="28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00" y="181240"/>
            <a:ext cx="7716837" cy="1447800"/>
          </a:xfrm>
        </p:spPr>
        <p:txBody>
          <a:bodyPr/>
          <a:lstStyle/>
          <a:p>
            <a:r>
              <a:rPr lang="en-US" sz="6000" dirty="0" smtClean="0">
                <a:solidFill>
                  <a:srgbClr val="FF0084"/>
                </a:solidFill>
              </a:rPr>
              <a:t>PENALTIES</a:t>
            </a:r>
            <a:endParaRPr lang="en-US" sz="6000" dirty="0">
              <a:solidFill>
                <a:srgbClr val="FF008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-7776" y="1629040"/>
            <a:ext cx="4110669" cy="5228959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C7F2FF"/>
                </a:solidFill>
              </a:rPr>
              <a:t>The team </a:t>
            </a:r>
            <a:r>
              <a:rPr lang="en-US" dirty="0" smtClean="0">
                <a:solidFill>
                  <a:srgbClr val="C7F2FF"/>
                </a:solidFill>
              </a:rPr>
              <a:t>wears </a:t>
            </a:r>
            <a:r>
              <a:rPr lang="en-US" dirty="0" smtClean="0">
                <a:solidFill>
                  <a:srgbClr val="C7F2FF"/>
                </a:solidFill>
              </a:rPr>
              <a:t>polo t-shirts.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C7F2FF"/>
                </a:solidFill>
              </a:rPr>
              <a:t>The pants are </a:t>
            </a:r>
            <a:r>
              <a:rPr lang="en-US" dirty="0" smtClean="0">
                <a:solidFill>
                  <a:srgbClr val="C7F2FF"/>
                </a:solidFill>
              </a:rPr>
              <a:t>long and </a:t>
            </a:r>
            <a:r>
              <a:rPr lang="en-US" dirty="0" smtClean="0">
                <a:solidFill>
                  <a:srgbClr val="C7F2FF"/>
                </a:solidFill>
              </a:rPr>
              <a:t>black.</a:t>
            </a:r>
            <a:endParaRPr lang="en-US" dirty="0">
              <a:solidFill>
                <a:srgbClr val="C7F2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16961" y="1629040"/>
            <a:ext cx="4229885" cy="5190441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2F238"/>
                </a:solidFill>
              </a:rPr>
              <a:t>A delivery violation is one of the </a:t>
            </a:r>
            <a:r>
              <a:rPr lang="en-US" dirty="0" smtClean="0">
                <a:solidFill>
                  <a:srgbClr val="F20710"/>
                </a:solidFill>
              </a:rPr>
              <a:t>PENALTIES</a:t>
            </a:r>
          </a:p>
          <a:p>
            <a:pPr>
              <a:buFont typeface="Wingdings" charset="2"/>
              <a:buChar char="Ø"/>
            </a:pPr>
            <a:r>
              <a:rPr lang="en-US" dirty="0" err="1" smtClean="0">
                <a:solidFill>
                  <a:srgbClr val="F2F238"/>
                </a:solidFill>
              </a:rPr>
              <a:t>Tuching</a:t>
            </a:r>
            <a:r>
              <a:rPr lang="en-US" dirty="0" smtClean="0">
                <a:solidFill>
                  <a:srgbClr val="F2F238"/>
                </a:solidFill>
              </a:rPr>
              <a:t> the handle of the stone after it’s over the </a:t>
            </a:r>
            <a:r>
              <a:rPr lang="en-US" dirty="0" err="1" smtClean="0">
                <a:solidFill>
                  <a:srgbClr val="F2F238"/>
                </a:solidFill>
              </a:rPr>
              <a:t>hogline</a:t>
            </a:r>
            <a:r>
              <a:rPr lang="en-US" dirty="0" smtClean="0">
                <a:solidFill>
                  <a:srgbClr val="F2F238"/>
                </a:solidFill>
              </a:rPr>
              <a:t> results in the stone being removed from play.</a:t>
            </a:r>
            <a:endParaRPr lang="en-US" dirty="0">
              <a:solidFill>
                <a:srgbClr val="F2F23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775" y="418016"/>
            <a:ext cx="427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44CE24"/>
                </a:solidFill>
              </a:rPr>
              <a:t>APPAREL</a:t>
            </a:r>
            <a:endParaRPr lang="en-US" sz="6000" dirty="0">
              <a:solidFill>
                <a:srgbClr val="44CE24"/>
              </a:solidFill>
            </a:endParaRPr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3260377"/>
            <a:ext cx="5203723" cy="35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28" y="561664"/>
            <a:ext cx="7716837" cy="1208954"/>
          </a:xfrm>
        </p:spPr>
        <p:txBody>
          <a:bodyPr/>
          <a:lstStyle/>
          <a:p>
            <a:r>
              <a:rPr lang="en-US" dirty="0" smtClean="0">
                <a:solidFill>
                  <a:srgbClr val="00F8FE"/>
                </a:solidFill>
                <a:latin typeface="Apple Chancery"/>
                <a:cs typeface="Apple Chancery"/>
              </a:rPr>
              <a:t>FUN FACTS !!!!!!!!!</a:t>
            </a:r>
            <a:endParaRPr lang="en-US" dirty="0">
              <a:solidFill>
                <a:srgbClr val="00F8FE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770618"/>
            <a:ext cx="6614902" cy="508738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1800" dirty="0" smtClean="0">
                <a:solidFill>
                  <a:srgbClr val="9866FF"/>
                </a:solidFill>
                <a:latin typeface="Ayuthaya"/>
                <a:cs typeface="Ayuthaya"/>
              </a:rPr>
              <a:t>Am</a:t>
            </a:r>
            <a:r>
              <a:rPr lang="en-US" sz="2200" dirty="0" smtClean="0">
                <a:solidFill>
                  <a:srgbClr val="9866FF"/>
                </a:solidFill>
                <a:latin typeface="Ayuthaya"/>
                <a:cs typeface="Ayuthaya"/>
              </a:rPr>
              <a:t>erica has </a:t>
            </a:r>
            <a:r>
              <a:rPr lang="en-US" sz="2200" dirty="0">
                <a:solidFill>
                  <a:srgbClr val="9866FF"/>
                </a:solidFill>
                <a:latin typeface="Ayuthaya"/>
                <a:cs typeface="Ayuthaya"/>
              </a:rPr>
              <a:t>four gold medals.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solidFill>
                  <a:srgbClr val="9866FF"/>
                </a:solidFill>
                <a:latin typeface="Ayuthaya"/>
                <a:cs typeface="Ayuthaya"/>
              </a:rPr>
              <a:t>About  one million two hundred people are </a:t>
            </a:r>
            <a:r>
              <a:rPr lang="en-US" sz="2200" dirty="0" err="1">
                <a:solidFill>
                  <a:srgbClr val="9866FF"/>
                </a:solidFill>
                <a:latin typeface="Ayuthaya"/>
                <a:cs typeface="Ayuthaya"/>
              </a:rPr>
              <a:t>registerd</a:t>
            </a:r>
            <a:r>
              <a:rPr lang="en-US" sz="2200" dirty="0">
                <a:solidFill>
                  <a:srgbClr val="9866FF"/>
                </a:solidFill>
                <a:latin typeface="Ayuthaya"/>
                <a:cs typeface="Ayuthaya"/>
              </a:rPr>
              <a:t> curling players.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solidFill>
                  <a:srgbClr val="9866FF"/>
                </a:solidFill>
                <a:latin typeface="Ayuthaya"/>
                <a:cs typeface="Ayuthaya"/>
              </a:rPr>
              <a:t>In Canada curling is as famous as ice hockey.</a:t>
            </a:r>
          </a:p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9866FF"/>
                </a:solidFill>
              </a:rPr>
              <a:t>The </a:t>
            </a:r>
            <a:r>
              <a:rPr lang="en-US" sz="2200" dirty="0">
                <a:solidFill>
                  <a:srgbClr val="9866FF"/>
                </a:solidFill>
              </a:rPr>
              <a:t>ice is sprinkled with water drops at the start of the game.</a:t>
            </a:r>
            <a:endParaRPr lang="en-US" sz="2200" dirty="0">
              <a:solidFill>
                <a:srgbClr val="E27C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200" dirty="0">
                <a:solidFill>
                  <a:srgbClr val="E27C00"/>
                </a:solidFill>
              </a:rPr>
              <a:t>It is also known as the roaring game.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solidFill>
                  <a:srgbClr val="E27C00"/>
                </a:solidFill>
              </a:rPr>
              <a:t>The most points scored in one end was 8.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solidFill>
                  <a:srgbClr val="E27C00"/>
                </a:solidFill>
              </a:rPr>
              <a:t>An end is like a quarter in football except there is 10 ends.</a:t>
            </a:r>
          </a:p>
          <a:p>
            <a:pPr>
              <a:buFont typeface="Wingdings" charset="2"/>
              <a:buChar char="Ø"/>
            </a:pPr>
            <a:r>
              <a:rPr lang="en-US" sz="2200" dirty="0">
                <a:solidFill>
                  <a:srgbClr val="E27C00"/>
                </a:solidFill>
              </a:rPr>
              <a:t>This is basically shuffleboard on ice.</a:t>
            </a:r>
            <a:endParaRPr lang="en-US" sz="2200" dirty="0">
              <a:solidFill>
                <a:srgbClr val="9866FF"/>
              </a:solidFill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9866FF"/>
              </a:solidFill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2" y="2910791"/>
            <a:ext cx="2321365" cy="39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95" y="744250"/>
            <a:ext cx="7716837" cy="1447800"/>
          </a:xfrm>
        </p:spPr>
        <p:txBody>
          <a:bodyPr/>
          <a:lstStyle/>
          <a:p>
            <a:r>
              <a:rPr lang="en-US" dirty="0" smtClean="0">
                <a:latin typeface="Ayuthaya"/>
                <a:cs typeface="Ayuthaya"/>
              </a:rPr>
              <a:t>Credits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595" y="1839654"/>
            <a:ext cx="5747309" cy="50183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B9FC00"/>
                </a:solidFill>
              </a:rPr>
              <a:t>I would like to thank all the websites that gave me information.</a:t>
            </a:r>
          </a:p>
          <a:p>
            <a:r>
              <a:rPr lang="en-US" dirty="0" err="1" smtClean="0">
                <a:solidFill>
                  <a:srgbClr val="B9FC00"/>
                </a:solidFill>
              </a:rPr>
              <a:t>www.Shortrockcurling.com</a:t>
            </a:r>
            <a:endParaRPr lang="en-US" dirty="0">
              <a:solidFill>
                <a:srgbClr val="B9FC00"/>
              </a:solidFill>
            </a:endParaRPr>
          </a:p>
          <a:p>
            <a:r>
              <a:rPr lang="en-US" dirty="0" err="1" smtClean="0">
                <a:solidFill>
                  <a:srgbClr val="B9FC00"/>
                </a:solidFill>
              </a:rPr>
              <a:t>www.Olympic.org</a:t>
            </a:r>
            <a:r>
              <a:rPr lang="en-US" dirty="0" smtClean="0">
                <a:solidFill>
                  <a:srgbClr val="B9FC00"/>
                </a:solidFill>
              </a:rPr>
              <a:t>/sports/curling</a:t>
            </a:r>
          </a:p>
          <a:p>
            <a:r>
              <a:rPr lang="en-US" dirty="0" smtClean="0">
                <a:hlinkClick r:id="rId2"/>
              </a:rPr>
              <a:t>www.factmonster.com/sport/winter</a:t>
            </a:r>
            <a:endParaRPr lang="en-US" dirty="0"/>
          </a:p>
          <a:p>
            <a:r>
              <a:rPr lang="en-US" dirty="0" smtClean="0">
                <a:hlinkClick r:id="rId3"/>
              </a:rPr>
              <a:t>www.teamusa.org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www.topendsports.com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www.stichylizard.com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www.funtrivia.com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www.worldbookhotline.com</a:t>
            </a:r>
            <a:endParaRPr lang="en-US" dirty="0" smtClean="0"/>
          </a:p>
          <a:p>
            <a:r>
              <a:rPr lang="en-US" dirty="0" err="1" smtClean="0">
                <a:solidFill>
                  <a:srgbClr val="B9FC00"/>
                </a:solidFill>
              </a:rPr>
              <a:t>Kidcyber.com</a:t>
            </a:r>
            <a:r>
              <a:rPr lang="en-US" dirty="0" smtClean="0">
                <a:solidFill>
                  <a:srgbClr val="B9FC00"/>
                </a:solidFill>
              </a:rPr>
              <a:t>/tag/curling-facts-for-kid</a:t>
            </a:r>
            <a:r>
              <a:rPr lang="en-US" dirty="0" smtClean="0"/>
              <a:t>s</a:t>
            </a:r>
          </a:p>
          <a:p>
            <a:r>
              <a:rPr lang="en-US" dirty="0" smtClean="0">
                <a:hlinkClick r:id="rId8"/>
              </a:rPr>
              <a:t>www.10-facts-about-curling.com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9676" y="3640980"/>
            <a:ext cx="47643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B9FC00"/>
                </a:solidFill>
              </a:rPr>
              <a:t>The-rules-of-</a:t>
            </a:r>
            <a:r>
              <a:rPr lang="en-US" dirty="0" err="1" smtClean="0">
                <a:solidFill>
                  <a:srgbClr val="B9FC00"/>
                </a:solidFill>
              </a:rPr>
              <a:t>curling.com</a:t>
            </a:r>
            <a:endParaRPr lang="en-US" dirty="0" smtClean="0">
              <a:solidFill>
                <a:srgbClr val="B9FC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err="1" smtClean="0">
                <a:solidFill>
                  <a:srgbClr val="B9FC00"/>
                </a:solidFill>
              </a:rPr>
              <a:t>Wikipedia.org</a:t>
            </a:r>
            <a:r>
              <a:rPr lang="en-US" dirty="0" smtClean="0">
                <a:solidFill>
                  <a:srgbClr val="B9FC00"/>
                </a:solidFill>
              </a:rPr>
              <a:t>/wiki/list-of-</a:t>
            </a:r>
            <a:r>
              <a:rPr lang="en-US" dirty="0" err="1" smtClean="0">
                <a:solidFill>
                  <a:srgbClr val="B9FC00"/>
                </a:solidFill>
              </a:rPr>
              <a:t>mens</a:t>
            </a:r>
            <a:r>
              <a:rPr lang="en-US" dirty="0" smtClean="0">
                <a:solidFill>
                  <a:srgbClr val="B9FC00"/>
                </a:solidFill>
              </a:rPr>
              <a:t>-world-curling-champions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err="1" smtClean="0">
                <a:solidFill>
                  <a:srgbClr val="B9FC00"/>
                </a:solidFill>
              </a:rPr>
              <a:t>Activeforlife.com</a:t>
            </a:r>
            <a:r>
              <a:rPr lang="en-US" dirty="0" smtClean="0">
                <a:solidFill>
                  <a:srgbClr val="B9FC00"/>
                </a:solidFill>
              </a:rPr>
              <a:t>/</a:t>
            </a:r>
            <a:r>
              <a:rPr lang="en-US" dirty="0" err="1" smtClean="0">
                <a:solidFill>
                  <a:srgbClr val="B9FC00"/>
                </a:solidFill>
              </a:rPr>
              <a:t>olympic</a:t>
            </a:r>
            <a:r>
              <a:rPr lang="en-US" dirty="0" smtClean="0">
                <a:solidFill>
                  <a:srgbClr val="B9FC00"/>
                </a:solidFill>
              </a:rPr>
              <a:t>-curling-with-your-kids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hlinkClick r:id="rId9"/>
              </a:rPr>
              <a:t>www.curlingschool.com</a:t>
            </a:r>
            <a:endParaRPr lang="en-US" dirty="0" smtClean="0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51" y="41090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426</TotalTime>
  <Words>492</Words>
  <Application>Microsoft Macintosh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CURLING</vt:lpstr>
      <vt:lpstr>HISTORY</vt:lpstr>
      <vt:lpstr>POSITIONS/JOBS</vt:lpstr>
      <vt:lpstr>Famous Athlete</vt:lpstr>
      <vt:lpstr>SCORING</vt:lpstr>
      <vt:lpstr>RULES/EQUIPTMENT</vt:lpstr>
      <vt:lpstr>PENALTIES</vt:lpstr>
      <vt:lpstr>FUN FACTS !!!!!!!!!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CURLING</dc:title>
  <dc:creator>p</dc:creator>
  <cp:lastModifiedBy>p</cp:lastModifiedBy>
  <cp:revision>39</cp:revision>
  <dcterms:created xsi:type="dcterms:W3CDTF">2016-01-07T19:05:46Z</dcterms:created>
  <dcterms:modified xsi:type="dcterms:W3CDTF">2016-01-28T15:48:28Z</dcterms:modified>
</cp:coreProperties>
</file>