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64" r:id="rId3"/>
    <p:sldId id="257" r:id="rId4"/>
    <p:sldId id="261" r:id="rId5"/>
    <p:sldId id="263" r:id="rId6"/>
    <p:sldId id="260" r:id="rId7"/>
    <p:sldId id="262" r:id="rId8"/>
    <p:sldId id="258" r:id="rId9"/>
    <p:sldId id="25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87" autoAdjust="0"/>
    <p:restoredTop sz="94660"/>
  </p:normalViewPr>
  <p:slideViewPr>
    <p:cSldViewPr snapToGrid="0" snapToObjects="1">
      <p:cViewPr varScale="1">
        <p:scale>
          <a:sx n="86" d="100"/>
          <a:sy n="86" d="100"/>
        </p:scale>
        <p:origin x="1800"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68370BD-0884-E245-B00D-B7DD0392BE34}" type="datetimeFigureOut">
              <a:rPr lang="en-US" smtClean="0"/>
              <a:t>2/9/2016</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4C1F444-0E81-354D-9902-420AD2C6C09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68370BD-0884-E245-B00D-B7DD0392BE34}"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1F444-0E81-354D-9902-420AD2C6C094}"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68370BD-0884-E245-B00D-B7DD0392BE34}"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1F444-0E81-354D-9902-420AD2C6C094}"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68370BD-0884-E245-B00D-B7DD0392BE34}" type="datetimeFigureOut">
              <a:rPr lang="en-US" smtClean="0"/>
              <a:t>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C1F444-0E81-354D-9902-420AD2C6C094}"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370BD-0884-E245-B00D-B7DD0392BE34}" type="datetimeFigureOut">
              <a:rPr lang="en-US" smtClean="0"/>
              <a:t>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C1F444-0E81-354D-9902-420AD2C6C094}"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370BD-0884-E245-B00D-B7DD0392BE34}"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1F444-0E81-354D-9902-420AD2C6C094}"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370BD-0884-E245-B00D-B7DD0392BE34}"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1F444-0E81-354D-9902-420AD2C6C094}"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370BD-0884-E245-B00D-B7DD0392BE34}"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1F444-0E81-354D-9902-420AD2C6C094}"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370BD-0884-E245-B00D-B7DD0392BE34}"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1F444-0E81-354D-9902-420AD2C6C094}"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370BD-0884-E245-B00D-B7DD0392BE34}"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1F444-0E81-354D-9902-420AD2C6C094}"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68370BD-0884-E245-B00D-B7DD0392BE34}"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1F444-0E81-354D-9902-420AD2C6C094}"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68370BD-0884-E245-B00D-B7DD0392BE34}"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1F444-0E81-354D-9902-420AD2C6C094}"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68370BD-0884-E245-B00D-B7DD0392BE34}"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1F444-0E81-354D-9902-420AD2C6C094}"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68370BD-0884-E245-B00D-B7DD0392BE34}" type="datetimeFigureOut">
              <a:rPr lang="en-US" smtClean="0"/>
              <a:t>2/9/2016</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D4C1F444-0E81-354D-9902-420AD2C6C09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68370BD-0884-E245-B00D-B7DD0392BE34}"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1F444-0E81-354D-9902-420AD2C6C09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8370BD-0884-E245-B00D-B7DD0392BE34}"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1F444-0E81-354D-9902-420AD2C6C09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370BD-0884-E245-B00D-B7DD0392BE34}"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1F444-0E81-354D-9902-420AD2C6C094}"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68370BD-0884-E245-B00D-B7DD0392BE34}"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1F444-0E81-354D-9902-420AD2C6C094}"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68370BD-0884-E245-B00D-B7DD0392BE34}" type="datetimeFigureOut">
              <a:rPr lang="en-US" smtClean="0"/>
              <a:t>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C1F444-0E81-354D-9902-420AD2C6C094}"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68370BD-0884-E245-B00D-B7DD0392BE34}"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1F444-0E81-354D-9902-420AD2C6C094}"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68370BD-0884-E245-B00D-B7DD0392BE34}" type="datetimeFigureOut">
              <a:rPr lang="en-US" smtClean="0"/>
              <a:t>2/9/2016</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D4C1F444-0E81-354D-9902-420AD2C6C09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pple Chancery"/>
                <a:cs typeface="Apple Chancery"/>
              </a:rPr>
              <a:t>Martial    Arts</a:t>
            </a:r>
            <a:endParaRPr lang="en-US" dirty="0">
              <a:latin typeface="Apple Chancery"/>
              <a:cs typeface="Apple Chancery"/>
            </a:endParaRPr>
          </a:p>
        </p:txBody>
      </p:sp>
      <p:sp>
        <p:nvSpPr>
          <p:cNvPr id="3" name="Subtitle 2"/>
          <p:cNvSpPr>
            <a:spLocks noGrp="1"/>
          </p:cNvSpPr>
          <p:nvPr>
            <p:ph type="subTitle" idx="1"/>
          </p:nvPr>
        </p:nvSpPr>
        <p:spPr/>
        <p:style>
          <a:lnRef idx="1">
            <a:schemeClr val="accent4"/>
          </a:lnRef>
          <a:fillRef idx="2">
            <a:schemeClr val="accent4"/>
          </a:fillRef>
          <a:effectRef idx="1">
            <a:schemeClr val="accent4"/>
          </a:effectRef>
          <a:fontRef idx="minor">
            <a:schemeClr val="dk1"/>
          </a:fontRef>
        </p:style>
        <p:txBody>
          <a:bodyPr/>
          <a:lstStyle/>
          <a:p>
            <a:r>
              <a:rPr lang="en-US" dirty="0" smtClean="0"/>
              <a:t>By Morgan</a:t>
            </a:r>
            <a:endParaRPr lang="en-US" dirty="0"/>
          </a:p>
        </p:txBody>
      </p:sp>
      <p:pic>
        <p:nvPicPr>
          <p:cNvPr id="4" name="Picture 3"/>
          <p:cNvPicPr>
            <a:picLocks noChangeAspect="1"/>
          </p:cNvPicPr>
          <p:nvPr/>
        </p:nvPicPr>
        <p:blipFill>
          <a:blip r:embed="rId2"/>
          <a:stretch>
            <a:fillRect/>
          </a:stretch>
        </p:blipFill>
        <p:spPr>
          <a:xfrm>
            <a:off x="0" y="0"/>
            <a:ext cx="9144000" cy="2483509"/>
          </a:xfrm>
          <a:prstGeom prst="rect">
            <a:avLst/>
          </a:prstGeom>
        </p:spPr>
      </p:pic>
      <p:sp>
        <p:nvSpPr>
          <p:cNvPr id="6" name="TextBox 5"/>
          <p:cNvSpPr txBox="1"/>
          <p:nvPr/>
        </p:nvSpPr>
        <p:spPr>
          <a:xfrm>
            <a:off x="-1526673" y="53234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616449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1"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style.rotation</p:attrName>
                                        </p:attrNameLst>
                                      </p:cBhvr>
                                      <p:tavLst>
                                        <p:tav tm="0">
                                          <p:val>
                                            <p:fltVal val="720"/>
                                          </p:val>
                                        </p:tav>
                                        <p:tav tm="100000">
                                          <p:val>
                                            <p:fltVal val="0"/>
                                          </p:val>
                                        </p:tav>
                                      </p:tavLst>
                                    </p:anim>
                                    <p:anim calcmode="lin" valueType="num">
                                      <p:cBhvr>
                                        <p:cTn id="9" dur="3000" fill="hold"/>
                                        <p:tgtEl>
                                          <p:spTgt spid="2"/>
                                        </p:tgtEl>
                                        <p:attrNameLst>
                                          <p:attrName>ppt_h</p:attrName>
                                        </p:attrNameLst>
                                      </p:cBhvr>
                                      <p:tavLst>
                                        <p:tav tm="0">
                                          <p:val>
                                            <p:fltVal val="0"/>
                                          </p:val>
                                        </p:tav>
                                        <p:tav tm="100000">
                                          <p:val>
                                            <p:strVal val="#ppt_h"/>
                                          </p:val>
                                        </p:tav>
                                      </p:tavLst>
                                    </p:anim>
                                    <p:anim calcmode="lin" valueType="num">
                                      <p:cBhvr>
                                        <p:cTn id="10" dur="3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3000"/>
          </a:blip>
          <a:stretch>
            <a:fillRect/>
          </a:stretch>
        </p:blipFill>
        <p:spPr>
          <a:xfrm>
            <a:off x="0" y="0"/>
            <a:ext cx="9144000" cy="6993239"/>
          </a:xfrm>
          <a:prstGeom prst="rect">
            <a:avLst/>
          </a:prstGeom>
        </p:spPr>
      </p:pic>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dirty="0" smtClean="0"/>
              <a:t>History and famous athletes</a:t>
            </a:r>
            <a:endParaRPr lang="en-US" dirty="0"/>
          </a:p>
        </p:txBody>
      </p:sp>
      <p:sp>
        <p:nvSpPr>
          <p:cNvPr id="3" name="Vertical Text Placeholder 2"/>
          <p:cNvSpPr>
            <a:spLocks noGrp="1"/>
          </p:cNvSpPr>
          <p:nvPr>
            <p:ph type="body" orient="vert" idx="1"/>
          </p:nvPr>
        </p:nvSpPr>
        <p:spPr>
          <a:xfrm rot="16200000">
            <a:off x="2446278" y="-470816"/>
            <a:ext cx="4421432" cy="9313987"/>
          </a:xfrm>
        </p:spPr>
        <p:txBody>
          <a:bodyPr/>
          <a:lstStyle/>
          <a:p>
            <a:r>
              <a:rPr lang="en-US" dirty="0"/>
              <a:t>It was created in 400 B.C.</a:t>
            </a:r>
          </a:p>
          <a:p>
            <a:r>
              <a:rPr lang="en-US" dirty="0"/>
              <a:t>Ancient Olympics got Martial arts in 648 </a:t>
            </a:r>
            <a:r>
              <a:rPr lang="en-US" dirty="0" smtClean="0"/>
              <a:t>B.C.</a:t>
            </a:r>
          </a:p>
          <a:p>
            <a:r>
              <a:rPr lang="en-US" dirty="0" smtClean="0"/>
              <a:t>Judo </a:t>
            </a:r>
            <a:r>
              <a:rPr lang="en-US" dirty="0"/>
              <a:t>was created in 1882.</a:t>
            </a:r>
          </a:p>
          <a:p>
            <a:r>
              <a:rPr lang="en-US" dirty="0" smtClean="0"/>
              <a:t>Martial arts does not have many records</a:t>
            </a:r>
          </a:p>
          <a:p>
            <a:r>
              <a:rPr lang="en-US" dirty="0" smtClean="0"/>
              <a:t>Bruce Lee played against </a:t>
            </a:r>
            <a:r>
              <a:rPr lang="en-US" dirty="0" err="1" smtClean="0"/>
              <a:t>Jhoon</a:t>
            </a:r>
            <a:r>
              <a:rPr lang="en-US" dirty="0" smtClean="0"/>
              <a:t> </a:t>
            </a:r>
            <a:r>
              <a:rPr lang="en-US" dirty="0" err="1" smtClean="0"/>
              <a:t>Ree</a:t>
            </a:r>
            <a:r>
              <a:rPr lang="en-US" dirty="0" smtClean="0"/>
              <a:t> in 1968</a:t>
            </a:r>
          </a:p>
          <a:p>
            <a:r>
              <a:rPr lang="en-US" dirty="0" smtClean="0"/>
              <a:t>He played from April 27-1940 to </a:t>
            </a:r>
            <a:r>
              <a:rPr lang="en-US" smtClean="0"/>
              <a:t>July 20-1973</a:t>
            </a:r>
            <a:endParaRPr lang="en-US" dirty="0" smtClean="0"/>
          </a:p>
        </p:txBody>
      </p:sp>
    </p:spTree>
    <p:extLst>
      <p:ext uri="{BB962C8B-B14F-4D97-AF65-F5344CB8AC3E}">
        <p14:creationId xmlns:p14="http://schemas.microsoft.com/office/powerpoint/2010/main" val="2299033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xed-Martial-Arts-Silhoutte-Clipart-00916.jpeg"/>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1" y="1521916"/>
            <a:ext cx="8993256" cy="517756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82242" y="385287"/>
            <a:ext cx="8582723" cy="70104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latin typeface="Apple Chancery"/>
                <a:cs typeface="Apple Chancery"/>
              </a:rPr>
              <a:t>Forms   </a:t>
            </a:r>
            <a:r>
              <a:rPr lang="en-US" sz="4000" dirty="0" smtClean="0">
                <a:latin typeface="Apple Chancery"/>
                <a:cs typeface="Apple Chancery"/>
              </a:rPr>
              <a:t>and   </a:t>
            </a:r>
            <a:r>
              <a:rPr lang="en-US" dirty="0" smtClean="0">
                <a:latin typeface="Apple Chancery"/>
                <a:cs typeface="Apple Chancery"/>
              </a:rPr>
              <a:t>where   they   come   from</a:t>
            </a:r>
            <a:endParaRPr lang="en-US" dirty="0">
              <a:latin typeface="Apple Chancery"/>
              <a:cs typeface="Apple Chancery"/>
            </a:endParaRPr>
          </a:p>
        </p:txBody>
      </p:sp>
      <p:sp>
        <p:nvSpPr>
          <p:cNvPr id="3" name="Content Placeholder 2"/>
          <p:cNvSpPr>
            <a:spLocks noGrp="1"/>
          </p:cNvSpPr>
          <p:nvPr>
            <p:ph idx="1"/>
          </p:nvPr>
        </p:nvSpPr>
        <p:spPr>
          <a:xfrm>
            <a:off x="457200" y="1417638"/>
            <a:ext cx="8229600" cy="5150136"/>
          </a:xfrm>
        </p:spPr>
        <p:txBody>
          <a:bodyPr>
            <a:noAutofit/>
          </a:bodyPr>
          <a:lstStyle/>
          <a:p>
            <a:pPr marL="0" indent="0">
              <a:buNone/>
            </a:pPr>
            <a:r>
              <a:rPr lang="en-US" sz="3200" dirty="0" smtClean="0">
                <a:solidFill>
                  <a:srgbClr val="000000"/>
                </a:solidFill>
              </a:rPr>
              <a:t>First of all, I will say all the forms and where they come from. Martial arts comes from Japan, China, Korea, Brazil, Israel, Greece, UK, and Thailand. Karate comes from Japan so does Jujitsu, Judo, and Kendo. Are there weapons involved? Yes there are. The other forms I have not listed above are </a:t>
            </a:r>
            <a:r>
              <a:rPr lang="en-US" sz="3200" dirty="0" err="1" smtClean="0">
                <a:solidFill>
                  <a:srgbClr val="000000"/>
                </a:solidFill>
              </a:rPr>
              <a:t>Akido</a:t>
            </a:r>
            <a:r>
              <a:rPr lang="en-US" sz="3200" dirty="0" smtClean="0">
                <a:solidFill>
                  <a:srgbClr val="000000"/>
                </a:solidFill>
              </a:rPr>
              <a:t>, Kung Fu, Taekwondo, Capoeira, and Tai chi. </a:t>
            </a:r>
          </a:p>
        </p:txBody>
      </p:sp>
    </p:spTree>
    <p:extLst>
      <p:ext uri="{BB962C8B-B14F-4D97-AF65-F5344CB8AC3E}">
        <p14:creationId xmlns:p14="http://schemas.microsoft.com/office/powerpoint/2010/main" val="1867861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alphaModFix amt="25000"/>
          </a:blip>
          <a:stretch>
            <a:fillRect/>
          </a:stretch>
        </p:blipFill>
        <p:spPr>
          <a:xfrm>
            <a:off x="0" y="1417638"/>
            <a:ext cx="9144000" cy="5440362"/>
          </a:xfrm>
          <a:prstGeom prst="rect">
            <a:avLst/>
          </a:prstGeom>
        </p:spPr>
      </p:pic>
      <p:sp>
        <p:nvSpPr>
          <p:cNvPr id="2" name="Title 1"/>
          <p:cNvSpPr>
            <a:spLocks noGrp="1"/>
          </p:cNvSpPr>
          <p:nvPr>
            <p:ph type="title"/>
          </p:nvPr>
        </p:nvSpPr>
        <p:spPr>
          <a:xfrm>
            <a:off x="2514600" y="274320"/>
            <a:ext cx="4114800" cy="701040"/>
          </a:xfrm>
        </p:spPr>
        <p:style>
          <a:lnRef idx="1">
            <a:schemeClr val="accent4"/>
          </a:lnRef>
          <a:fillRef idx="2">
            <a:schemeClr val="accent4"/>
          </a:fillRef>
          <a:effectRef idx="1">
            <a:schemeClr val="accent4"/>
          </a:effectRef>
          <a:fontRef idx="minor">
            <a:schemeClr val="dk1"/>
          </a:fontRef>
        </p:style>
        <p:txBody>
          <a:bodyPr/>
          <a:lstStyle/>
          <a:p>
            <a:r>
              <a:rPr lang="en-US" dirty="0" smtClean="0">
                <a:latin typeface="Apple Chancery"/>
                <a:cs typeface="Apple Chancery"/>
              </a:rPr>
              <a:t>Rules</a:t>
            </a:r>
            <a:endParaRPr lang="en-US" dirty="0">
              <a:latin typeface="Apple Chancery"/>
              <a:cs typeface="Apple Chancery"/>
            </a:endParaRPr>
          </a:p>
        </p:txBody>
      </p:sp>
      <p:sp>
        <p:nvSpPr>
          <p:cNvPr id="3" name="Content Placeholder 2"/>
          <p:cNvSpPr>
            <a:spLocks noGrp="1"/>
          </p:cNvSpPr>
          <p:nvPr>
            <p:ph idx="1"/>
          </p:nvPr>
        </p:nvSpPr>
        <p:spPr>
          <a:xfrm>
            <a:off x="457200" y="1600200"/>
            <a:ext cx="8229600" cy="2581625"/>
          </a:xfrm>
        </p:spPr>
        <p:txBody>
          <a:bodyPr>
            <a:normAutofit lnSpcReduction="10000"/>
          </a:bodyPr>
          <a:lstStyle/>
          <a:p>
            <a:r>
              <a:rPr lang="en-US" dirty="0" smtClean="0"/>
              <a:t>Mouth guards and fist pads are mandatory.</a:t>
            </a:r>
          </a:p>
          <a:p>
            <a:r>
              <a:rPr lang="en-US" dirty="0" smtClean="0"/>
              <a:t>Bow before fight.</a:t>
            </a:r>
          </a:p>
          <a:p>
            <a:r>
              <a:rPr lang="en-US" dirty="0" smtClean="0"/>
              <a:t>During match only 1 coach can help.</a:t>
            </a:r>
          </a:p>
          <a:p>
            <a:r>
              <a:rPr lang="en-US" dirty="0" smtClean="0"/>
              <a:t>After you get 4 yellow cards the order to do is 1.instruct 2. disqualified 3. order to leave.</a:t>
            </a:r>
            <a:endParaRPr lang="en-US" dirty="0"/>
          </a:p>
        </p:txBody>
      </p:sp>
    </p:spTree>
    <p:extLst>
      <p:ext uri="{BB962C8B-B14F-4D97-AF65-F5344CB8AC3E}">
        <p14:creationId xmlns:p14="http://schemas.microsoft.com/office/powerpoint/2010/main" val="222964468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85000"/>
          </a:blip>
          <a:stretch>
            <a:fillRect/>
          </a:stretch>
        </p:blipFill>
        <p:spPr>
          <a:xfrm>
            <a:off x="0" y="1611816"/>
            <a:ext cx="9144000" cy="5314500"/>
          </a:xfrm>
          <a:prstGeom prst="rect">
            <a:avLst/>
          </a:prstGeom>
        </p:spPr>
      </p:pic>
      <p:sp>
        <p:nvSpPr>
          <p:cNvPr id="2" name="Title 1"/>
          <p:cNvSpPr>
            <a:spLocks noGrp="1"/>
          </p:cNvSpPr>
          <p:nvPr>
            <p:ph type="title"/>
          </p:nvPr>
        </p:nvSpPr>
        <p:spPr>
          <a:xfrm>
            <a:off x="2514600" y="624840"/>
            <a:ext cx="4114800" cy="701040"/>
          </a:xfrm>
        </p:spPr>
        <p:style>
          <a:lnRef idx="1">
            <a:schemeClr val="accent4"/>
          </a:lnRef>
          <a:fillRef idx="2">
            <a:schemeClr val="accent4"/>
          </a:fillRef>
          <a:effectRef idx="1">
            <a:schemeClr val="accent4"/>
          </a:effectRef>
          <a:fontRef idx="minor">
            <a:schemeClr val="dk1"/>
          </a:fontRef>
        </p:style>
        <p:txBody>
          <a:bodyPr/>
          <a:lstStyle/>
          <a:p>
            <a:r>
              <a:rPr lang="en-US" dirty="0" smtClean="0">
                <a:latin typeface="Apple Chancery"/>
                <a:cs typeface="Apple Chancery"/>
              </a:rPr>
              <a:t>Equipment</a:t>
            </a:r>
            <a:endParaRPr lang="en-US" dirty="0">
              <a:latin typeface="Apple Chancery"/>
              <a:cs typeface="Apple Chancery"/>
            </a:endParaRPr>
          </a:p>
        </p:txBody>
      </p:sp>
      <p:sp>
        <p:nvSpPr>
          <p:cNvPr id="3" name="Content Placeholder 2"/>
          <p:cNvSpPr>
            <a:spLocks noGrp="1"/>
          </p:cNvSpPr>
          <p:nvPr>
            <p:ph idx="1"/>
          </p:nvPr>
        </p:nvSpPr>
        <p:spPr>
          <a:xfrm>
            <a:off x="0" y="1611817"/>
            <a:ext cx="8983304" cy="5246184"/>
          </a:xfrm>
        </p:spPr>
        <p:txBody>
          <a:bodyPr>
            <a:normAutofit/>
          </a:bodyPr>
          <a:lstStyle/>
          <a:p>
            <a:r>
              <a:rPr lang="en-US" dirty="0" smtClean="0">
                <a:solidFill>
                  <a:srgbClr val="FFFFFF"/>
                </a:solidFill>
              </a:rPr>
              <a:t>Belts and sashes.</a:t>
            </a:r>
          </a:p>
          <a:p>
            <a:r>
              <a:rPr lang="en-US" dirty="0" smtClean="0">
                <a:solidFill>
                  <a:srgbClr val="FFFFFF"/>
                </a:solidFill>
              </a:rPr>
              <a:t>Reactor bag.</a:t>
            </a:r>
          </a:p>
          <a:p>
            <a:r>
              <a:rPr lang="en-US" dirty="0" smtClean="0">
                <a:solidFill>
                  <a:srgbClr val="FFFFFF"/>
                </a:solidFill>
              </a:rPr>
              <a:t>Grapple buddy.</a:t>
            </a:r>
          </a:p>
          <a:p>
            <a:r>
              <a:rPr lang="en-US" dirty="0" smtClean="0">
                <a:solidFill>
                  <a:srgbClr val="FFFFFF"/>
                </a:solidFill>
              </a:rPr>
              <a:t>Sport bags.</a:t>
            </a:r>
          </a:p>
          <a:p>
            <a:r>
              <a:rPr lang="en-US" dirty="0" smtClean="0">
                <a:solidFill>
                  <a:srgbClr val="FFFFFF"/>
                </a:solidFill>
              </a:rPr>
              <a:t>Bobby Bully.</a:t>
            </a:r>
          </a:p>
          <a:p>
            <a:r>
              <a:rPr lang="en-US" dirty="0" smtClean="0">
                <a:solidFill>
                  <a:srgbClr val="FFFFFF"/>
                </a:solidFill>
              </a:rPr>
              <a:t>Mats.</a:t>
            </a:r>
          </a:p>
          <a:p>
            <a:r>
              <a:rPr lang="en-US" dirty="0" smtClean="0">
                <a:solidFill>
                  <a:srgbClr val="FFFFFF"/>
                </a:solidFill>
              </a:rPr>
              <a:t>Wave master</a:t>
            </a:r>
          </a:p>
          <a:p>
            <a:r>
              <a:rPr lang="en-US" dirty="0" smtClean="0">
                <a:solidFill>
                  <a:srgbClr val="FFFFFF"/>
                </a:solidFill>
              </a:rPr>
              <a:t>Apparel</a:t>
            </a:r>
            <a:endParaRPr lang="en-US" dirty="0">
              <a:solidFill>
                <a:srgbClr val="FFFFFF"/>
              </a:solidFill>
            </a:endParaRPr>
          </a:p>
        </p:txBody>
      </p:sp>
    </p:spTree>
    <p:extLst>
      <p:ext uri="{BB962C8B-B14F-4D97-AF65-F5344CB8AC3E}">
        <p14:creationId xmlns:p14="http://schemas.microsoft.com/office/powerpoint/2010/main" val="9814640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54000"/>
          </a:blip>
          <a:stretch>
            <a:fillRect/>
          </a:stretch>
        </p:blipFill>
        <p:spPr>
          <a:xfrm>
            <a:off x="368300" y="0"/>
            <a:ext cx="8387018" cy="6858000"/>
          </a:xfrm>
          <a:prstGeom prst="rect">
            <a:avLst/>
          </a:prstGeom>
        </p:spPr>
      </p:pic>
      <p:sp>
        <p:nvSpPr>
          <p:cNvPr id="2" name="Title 1"/>
          <p:cNvSpPr>
            <a:spLocks noGrp="1"/>
          </p:cNvSpPr>
          <p:nvPr>
            <p:ph type="title"/>
          </p:nvPr>
        </p:nvSpPr>
        <p:spPr>
          <a:xfrm>
            <a:off x="2514600" y="372459"/>
            <a:ext cx="4114800" cy="701040"/>
          </a:xfrm>
        </p:spPr>
        <p:style>
          <a:lnRef idx="1">
            <a:schemeClr val="accent4"/>
          </a:lnRef>
          <a:fillRef idx="2">
            <a:schemeClr val="accent4"/>
          </a:fillRef>
          <a:effectRef idx="1">
            <a:schemeClr val="accent4"/>
          </a:effectRef>
          <a:fontRef idx="minor">
            <a:schemeClr val="dk1"/>
          </a:fontRef>
        </p:style>
        <p:txBody>
          <a:bodyPr/>
          <a:lstStyle/>
          <a:p>
            <a:r>
              <a:rPr lang="en-US" dirty="0" smtClean="0">
                <a:latin typeface="Apple Chancery"/>
                <a:cs typeface="Apple Chancery"/>
              </a:rPr>
              <a:t>Penalties </a:t>
            </a:r>
            <a:endParaRPr lang="en-US" dirty="0">
              <a:latin typeface="Apple Chancery"/>
              <a:cs typeface="Apple Chancery"/>
            </a:endParaRPr>
          </a:p>
        </p:txBody>
      </p:sp>
      <p:sp>
        <p:nvSpPr>
          <p:cNvPr id="3" name="Content Placeholder 2"/>
          <p:cNvSpPr>
            <a:spLocks noGrp="1"/>
          </p:cNvSpPr>
          <p:nvPr>
            <p:ph idx="1"/>
          </p:nvPr>
        </p:nvSpPr>
        <p:spPr>
          <a:xfrm>
            <a:off x="0" y="1417638"/>
            <a:ext cx="9144000" cy="2199769"/>
          </a:xfrm>
        </p:spPr>
        <p:txBody>
          <a:bodyPr/>
          <a:lstStyle/>
          <a:p>
            <a:r>
              <a:rPr lang="en-US" dirty="0" smtClean="0"/>
              <a:t>4 yellow cards = a penalty.</a:t>
            </a:r>
          </a:p>
          <a:p>
            <a:r>
              <a:rPr lang="en-US" dirty="0" smtClean="0"/>
              <a:t>Chasing or pushing of the mat is a penalty.</a:t>
            </a:r>
          </a:p>
          <a:p>
            <a:r>
              <a:rPr lang="en-US" dirty="0" smtClean="0"/>
              <a:t>Hitting people in private areas or face is a penalty.</a:t>
            </a:r>
          </a:p>
          <a:p>
            <a:endParaRPr lang="en-US" dirty="0"/>
          </a:p>
        </p:txBody>
      </p:sp>
    </p:spTree>
    <p:extLst>
      <p:ext uri="{BB962C8B-B14F-4D97-AF65-F5344CB8AC3E}">
        <p14:creationId xmlns:p14="http://schemas.microsoft.com/office/powerpoint/2010/main" val="36655909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52000"/>
          </a:blip>
          <a:stretch>
            <a:fillRect/>
          </a:stretch>
        </p:blipFill>
        <p:spPr>
          <a:xfrm>
            <a:off x="128292" y="1600199"/>
            <a:ext cx="8826478" cy="6741511"/>
          </a:xfrm>
          <a:prstGeom prst="rect">
            <a:avLst/>
          </a:prstGeom>
        </p:spPr>
      </p:pic>
      <p:sp>
        <p:nvSpPr>
          <p:cNvPr id="2" name="Title 1"/>
          <p:cNvSpPr>
            <a:spLocks noGrp="1"/>
          </p:cNvSpPr>
          <p:nvPr>
            <p:ph type="title"/>
          </p:nvPr>
        </p:nvSpPr>
        <p:spPr>
          <a:xfrm>
            <a:off x="2514600" y="462253"/>
            <a:ext cx="4114800" cy="701040"/>
          </a:xfrm>
        </p:spPr>
        <p:style>
          <a:lnRef idx="1">
            <a:schemeClr val="accent4"/>
          </a:lnRef>
          <a:fillRef idx="2">
            <a:schemeClr val="accent4"/>
          </a:fillRef>
          <a:effectRef idx="1">
            <a:schemeClr val="accent4"/>
          </a:effectRef>
          <a:fontRef idx="minor">
            <a:schemeClr val="dk1"/>
          </a:fontRef>
        </p:style>
        <p:txBody>
          <a:bodyPr/>
          <a:lstStyle/>
          <a:p>
            <a:r>
              <a:rPr lang="en-US" dirty="0" smtClean="0">
                <a:latin typeface="Apple Chancery"/>
                <a:cs typeface="Apple Chancery"/>
              </a:rPr>
              <a:t>Scoring</a:t>
            </a:r>
            <a:endParaRPr lang="en-US" dirty="0">
              <a:latin typeface="Apple Chancery"/>
              <a:cs typeface="Apple Chancery"/>
            </a:endParaRPr>
          </a:p>
        </p:txBody>
      </p:sp>
      <p:sp>
        <p:nvSpPr>
          <p:cNvPr id="3" name="Content Placeholder 2"/>
          <p:cNvSpPr>
            <a:spLocks noGrp="1"/>
          </p:cNvSpPr>
          <p:nvPr>
            <p:ph idx="1"/>
          </p:nvPr>
        </p:nvSpPr>
        <p:spPr/>
        <p:txBody>
          <a:bodyPr/>
          <a:lstStyle/>
          <a:p>
            <a:r>
              <a:rPr lang="en-US" dirty="0" smtClean="0"/>
              <a:t>A Yuko move will give you 1 point.</a:t>
            </a:r>
          </a:p>
          <a:p>
            <a:r>
              <a:rPr lang="en-US" dirty="0" smtClean="0"/>
              <a:t>An </a:t>
            </a:r>
            <a:r>
              <a:rPr lang="en-US" dirty="0" err="1" smtClean="0"/>
              <a:t>Ippon</a:t>
            </a:r>
            <a:r>
              <a:rPr lang="en-US" dirty="0" smtClean="0"/>
              <a:t> move will give you 3 points.</a:t>
            </a:r>
            <a:endParaRPr lang="en-US" dirty="0"/>
          </a:p>
        </p:txBody>
      </p:sp>
    </p:spTree>
    <p:extLst>
      <p:ext uri="{BB962C8B-B14F-4D97-AF65-F5344CB8AC3E}">
        <p14:creationId xmlns:p14="http://schemas.microsoft.com/office/powerpoint/2010/main" val="877192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50000"/>
          </a:blip>
          <a:stretch>
            <a:fillRect/>
          </a:stretch>
        </p:blipFill>
        <p:spPr>
          <a:xfrm rot="10800000" flipV="1">
            <a:off x="-1" y="173352"/>
            <a:ext cx="9144000" cy="6093624"/>
          </a:xfrm>
          <a:prstGeom prst="rect">
            <a:avLst/>
          </a:prstGeom>
          <a:ln>
            <a:noFill/>
          </a:ln>
          <a:effectLst>
            <a:softEdge rad="112500"/>
          </a:effectLst>
        </p:spPr>
      </p:pic>
      <p:sp>
        <p:nvSpPr>
          <p:cNvPr id="2" name="Title 1"/>
          <p:cNvSpPr>
            <a:spLocks noGrp="1"/>
          </p:cNvSpPr>
          <p:nvPr>
            <p:ph type="title"/>
          </p:nvPr>
        </p:nvSpPr>
        <p:spPr>
          <a:xfrm>
            <a:off x="2001432" y="552047"/>
            <a:ext cx="4862179" cy="701040"/>
          </a:xfrm>
        </p:spPr>
        <p:style>
          <a:lnRef idx="1">
            <a:schemeClr val="accent4"/>
          </a:lnRef>
          <a:fillRef idx="2">
            <a:schemeClr val="accent4"/>
          </a:fillRef>
          <a:effectRef idx="1">
            <a:schemeClr val="accent4"/>
          </a:effectRef>
          <a:fontRef idx="minor">
            <a:schemeClr val="dk1"/>
          </a:fontRef>
        </p:style>
        <p:txBody>
          <a:bodyPr/>
          <a:lstStyle/>
          <a:p>
            <a:r>
              <a:rPr lang="en-US" dirty="0" smtClean="0">
                <a:latin typeface="Apple Chancery"/>
                <a:cs typeface="Apple Chancery"/>
              </a:rPr>
              <a:t>Interesting   Facts</a:t>
            </a:r>
            <a:endParaRPr lang="en-US" dirty="0">
              <a:latin typeface="Apple Chancery"/>
              <a:cs typeface="Apple Chancery"/>
            </a:endParaRPr>
          </a:p>
        </p:txBody>
      </p:sp>
      <p:sp>
        <p:nvSpPr>
          <p:cNvPr id="3" name="Content Placeholder 2"/>
          <p:cNvSpPr>
            <a:spLocks noGrp="1"/>
          </p:cNvSpPr>
          <p:nvPr>
            <p:ph idx="1"/>
          </p:nvPr>
        </p:nvSpPr>
        <p:spPr>
          <a:xfrm>
            <a:off x="-1" y="1417638"/>
            <a:ext cx="9144000" cy="5246323"/>
          </a:xfrm>
          <a:ln>
            <a:solidFill>
              <a:schemeClr val="bg1"/>
            </a:solidFill>
          </a:ln>
        </p:spPr>
        <p:txBody>
          <a:bodyPr>
            <a:noAutofit/>
          </a:bodyPr>
          <a:lstStyle/>
          <a:p>
            <a:r>
              <a:rPr lang="en-US" sz="20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Asia</a:t>
            </a:r>
            <a:r>
              <a:rPr lang="en-US" sz="2000" b="1" dirty="0" smtClean="0">
                <a:solidFill>
                  <a:schemeClr val="bg1"/>
                </a:solidFill>
              </a:rPr>
              <a:t> </a:t>
            </a:r>
            <a:r>
              <a:rPr lang="en-US" sz="20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is</a:t>
            </a:r>
            <a:r>
              <a:rPr lang="en-US" sz="2000" b="1" dirty="0" smtClean="0">
                <a:solidFill>
                  <a:schemeClr val="bg1"/>
                </a:solidFill>
              </a:rPr>
              <a:t> </a:t>
            </a:r>
            <a:r>
              <a:rPr lang="en-US" sz="20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the</a:t>
            </a:r>
            <a:r>
              <a:rPr lang="en-US" sz="2000" b="1" dirty="0" smtClean="0">
                <a:solidFill>
                  <a:schemeClr val="bg1"/>
                </a:solidFill>
              </a:rPr>
              <a:t> center of the martial arts world.</a:t>
            </a:r>
          </a:p>
          <a:p>
            <a:r>
              <a:rPr lang="en-US" sz="2000" b="1" dirty="0" smtClean="0">
                <a:solidFill>
                  <a:schemeClr val="bg1"/>
                </a:solidFill>
              </a:rPr>
              <a:t>There are different places for different forms.</a:t>
            </a:r>
          </a:p>
          <a:p>
            <a:r>
              <a:rPr lang="en-US" sz="2000" b="1" dirty="0">
                <a:solidFill>
                  <a:schemeClr val="bg1"/>
                </a:solidFill>
              </a:rPr>
              <a:t> </a:t>
            </a:r>
            <a:r>
              <a:rPr lang="en-US" sz="2000" b="1" dirty="0" smtClean="0">
                <a:solidFill>
                  <a:schemeClr val="bg1"/>
                </a:solidFill>
              </a:rPr>
              <a:t>You can spar in practice.</a:t>
            </a:r>
          </a:p>
          <a:p>
            <a:r>
              <a:rPr lang="en-US" sz="2000" b="1" dirty="0" smtClean="0">
                <a:solidFill>
                  <a:schemeClr val="bg1"/>
                </a:solidFill>
              </a:rPr>
              <a:t>Belts and sashes usually go in order yellow, green, blue, purple, brown, and black.</a:t>
            </a:r>
          </a:p>
          <a:p>
            <a:r>
              <a:rPr lang="en-US" sz="2000" b="1" dirty="0" smtClean="0">
                <a:solidFill>
                  <a:schemeClr val="bg1"/>
                </a:solidFill>
              </a:rPr>
              <a:t>Tai Chi has been claimed to reduce stress and lower blood pressure.</a:t>
            </a:r>
          </a:p>
          <a:p>
            <a:r>
              <a:rPr lang="en-US" sz="2000" b="1" dirty="0" smtClean="0">
                <a:solidFill>
                  <a:schemeClr val="bg1"/>
                </a:solidFill>
              </a:rPr>
              <a:t>Randy Richard broke concrete blocks with his bare hand.</a:t>
            </a:r>
          </a:p>
          <a:p>
            <a:r>
              <a:rPr lang="en-US" sz="2000" b="1" dirty="0" smtClean="0">
                <a:solidFill>
                  <a:schemeClr val="bg1"/>
                </a:solidFill>
              </a:rPr>
              <a:t>A famous Martial arts academy is called Wesley Chapel Martial arts </a:t>
            </a:r>
            <a:r>
              <a:rPr lang="en-US" sz="20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academy</a:t>
            </a:r>
            <a:r>
              <a:rPr lang="en-US" sz="2000" b="1" dirty="0" smtClean="0">
                <a:solidFill>
                  <a:schemeClr val="bg1"/>
                </a:solidFill>
              </a:rPr>
              <a:t>.  </a:t>
            </a:r>
          </a:p>
          <a:p>
            <a:endParaRPr lang="en-US" sz="2400" b="1" dirty="0" smtClean="0">
              <a:solidFill>
                <a:schemeClr val="bg1"/>
              </a:solidFill>
            </a:endParaRPr>
          </a:p>
          <a:p>
            <a:endParaRPr lang="en-US" sz="2400" b="1" dirty="0">
              <a:solidFill>
                <a:schemeClr val="bg1"/>
              </a:solidFill>
            </a:endParaRPr>
          </a:p>
        </p:txBody>
      </p:sp>
    </p:spTree>
    <p:extLst>
      <p:ext uri="{BB962C8B-B14F-4D97-AF65-F5344CB8AC3E}">
        <p14:creationId xmlns:p14="http://schemas.microsoft.com/office/powerpoint/2010/main" val="32107975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60000"/>
          </a:blip>
          <a:stretch>
            <a:fillRect/>
          </a:stretch>
        </p:blipFill>
        <p:spPr>
          <a:xfrm>
            <a:off x="933688" y="0"/>
            <a:ext cx="7469426" cy="6858000"/>
          </a:xfrm>
          <a:prstGeom prst="rect">
            <a:avLst/>
          </a:prstGeom>
        </p:spPr>
      </p:pic>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dirty="0" smtClean="0">
                <a:latin typeface="Apple Chancery"/>
                <a:cs typeface="Apple Chancery"/>
              </a:rPr>
              <a:t>Interesting Facts x2</a:t>
            </a:r>
            <a:endParaRPr lang="en-US" dirty="0">
              <a:latin typeface="Apple Chancery"/>
              <a:cs typeface="Apple Chancery"/>
            </a:endParaRPr>
          </a:p>
        </p:txBody>
      </p:sp>
      <p:sp>
        <p:nvSpPr>
          <p:cNvPr id="3" name="Content Placeholder 2"/>
          <p:cNvSpPr>
            <a:spLocks noGrp="1"/>
          </p:cNvSpPr>
          <p:nvPr>
            <p:ph idx="1"/>
          </p:nvPr>
        </p:nvSpPr>
        <p:spPr/>
        <p:txBody>
          <a:bodyPr/>
          <a:lstStyle/>
          <a:p>
            <a:r>
              <a:rPr lang="en-US" dirty="0" smtClean="0">
                <a:solidFill>
                  <a:srgbClr val="FFFFFF"/>
                </a:solidFill>
              </a:rPr>
              <a:t>Bruce Lee has the fastest kicks seen by the world.</a:t>
            </a:r>
          </a:p>
          <a:p>
            <a:r>
              <a:rPr lang="en-US" dirty="0" smtClean="0">
                <a:solidFill>
                  <a:srgbClr val="FFFFFF"/>
                </a:solidFill>
              </a:rPr>
              <a:t>Olympic sports include Judo and Taekwondo. </a:t>
            </a:r>
          </a:p>
          <a:p>
            <a:r>
              <a:rPr lang="en-US" dirty="0" smtClean="0">
                <a:solidFill>
                  <a:srgbClr val="FFFFFF"/>
                </a:solidFill>
              </a:rPr>
              <a:t>Martial arts is a form of self defense.</a:t>
            </a:r>
          </a:p>
          <a:p>
            <a:r>
              <a:rPr lang="en-US" dirty="0" smtClean="0">
                <a:solidFill>
                  <a:srgbClr val="FFFFFF"/>
                </a:solidFill>
              </a:rPr>
              <a:t>There are Martial arts pick up busses for some summer camps.</a:t>
            </a:r>
            <a:endParaRPr lang="en-US" dirty="0">
              <a:solidFill>
                <a:srgbClr val="FFFFFF"/>
              </a:solidFill>
            </a:endParaRPr>
          </a:p>
        </p:txBody>
      </p:sp>
    </p:spTree>
    <p:extLst>
      <p:ext uri="{BB962C8B-B14F-4D97-AF65-F5344CB8AC3E}">
        <p14:creationId xmlns:p14="http://schemas.microsoft.com/office/powerpoint/2010/main" val="33067125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423</TotalTime>
  <Words>377</Words>
  <Application>Microsoft Office PowerPoint</Application>
  <PresentationFormat>On-screen Show (4:3)</PresentationFormat>
  <Paragraphs>45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Apple Chancery</vt:lpstr>
      <vt:lpstr>Goudy Old Style</vt:lpstr>
      <vt:lpstr>Impact</vt:lpstr>
      <vt:lpstr>Rockwell</vt:lpstr>
      <vt:lpstr>Inkwell</vt:lpstr>
      <vt:lpstr>Martial    Arts</vt:lpstr>
      <vt:lpstr>History and famous athletes</vt:lpstr>
      <vt:lpstr>Forms   and   where   they   come   from</vt:lpstr>
      <vt:lpstr>Rules</vt:lpstr>
      <vt:lpstr>Equipment</vt:lpstr>
      <vt:lpstr>Penalties </vt:lpstr>
      <vt:lpstr>Scoring</vt:lpstr>
      <vt:lpstr>Interesting   Facts</vt:lpstr>
      <vt:lpstr>Interesting Facts x2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Martial    Arts</dc:title>
  <dc:creator>Jessica Thompson-Anderson</dc:creator>
  <cp:lastModifiedBy>Jessica Thompson-Anderson</cp:lastModifiedBy>
  <cp:revision>32</cp:revision>
  <dcterms:created xsi:type="dcterms:W3CDTF">2016-01-12T15:53:52Z</dcterms:created>
  <dcterms:modified xsi:type="dcterms:W3CDTF">2016-02-09T15:19:54Z</dcterms:modified>
</cp:coreProperties>
</file>